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38" r:id="rId3"/>
    <p:sldId id="1059" r:id="rId5"/>
    <p:sldId id="818" r:id="rId6"/>
    <p:sldId id="1112" r:id="rId7"/>
    <p:sldId id="1036" r:id="rId8"/>
    <p:sldId id="1037" r:id="rId9"/>
    <p:sldId id="1120" r:id="rId10"/>
    <p:sldId id="1126" r:id="rId11"/>
    <p:sldId id="941" r:id="rId12"/>
    <p:sldId id="1113" r:id="rId13"/>
    <p:sldId id="1028" r:id="rId14"/>
    <p:sldId id="1135" r:id="rId15"/>
    <p:sldId id="1136" r:id="rId16"/>
    <p:sldId id="1134" r:id="rId17"/>
  </p:sldIdLst>
  <p:sldSz cx="18434050" cy="10369550"/>
  <p:notesSz cx="6858000" cy="9144000"/>
  <p:defaultTextStyle>
    <a:defPPr>
      <a:defRPr lang="zh-CN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39D"/>
    <a:srgbClr val="C9A3A8"/>
    <a:srgbClr val="CDA0A4"/>
    <a:srgbClr val="DC9099"/>
    <a:srgbClr val="E38992"/>
    <a:srgbClr val="2905A1"/>
    <a:srgbClr val="1C0DA2"/>
    <a:srgbClr val="4978D7"/>
    <a:srgbClr val="4049F4"/>
    <a:srgbClr val="200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1" autoAdjust="0"/>
    <p:restoredTop sz="92476"/>
  </p:normalViewPr>
  <p:slideViewPr>
    <p:cSldViewPr>
      <p:cViewPr varScale="1">
        <p:scale>
          <a:sx n="69" d="100"/>
          <a:sy n="69" d="100"/>
        </p:scale>
        <p:origin x="-438" y="-126"/>
      </p:cViewPr>
      <p:guideLst>
        <p:guide orient="horz" pos="3082"/>
        <p:guide pos="5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7041-92CD-4967-BB51-BD52DC0B66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5BB2-EC1E-45E3-8D59-48A973777C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CCANG_PPT2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504920" y="9343390"/>
            <a:ext cx="1504950" cy="60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  <p:pic>
        <p:nvPicPr>
          <p:cNvPr id="6" name="图片 5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80" y="513715"/>
            <a:ext cx="704850" cy="711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圆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495" y="481965"/>
            <a:ext cx="1033780" cy="777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15" y="9159875"/>
            <a:ext cx="1859280" cy="11379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9200000">
            <a:off x="8197850" y="3744595"/>
            <a:ext cx="9869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CFA39D"/>
                </a:solidFill>
                <a:latin typeface="黑体" panose="02010609060101010101" charset="-122"/>
                <a:ea typeface="黑体" panose="02010609060101010101" charset="-122"/>
              </a:rPr>
              <a:t>此课件仅用于易仓内部客户使用，请勿外传！</a:t>
            </a:r>
            <a:endParaRPr lang="zh-CN" altLang="en-US" sz="3600">
              <a:solidFill>
                <a:srgbClr val="CFA39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9660255" y="1805940"/>
            <a:ext cx="7833360" cy="6618605"/>
          </a:xfrm>
          <a:prstGeom prst="hexagon">
            <a:avLst/>
          </a:prstGeom>
          <a:solidFill>
            <a:srgbClr val="4778D6">
              <a:alpha val="10000"/>
            </a:srgbClr>
          </a:solidFill>
          <a:ln w="254000">
            <a:noFill/>
            <a:miter lim="800000"/>
          </a:ln>
          <a:effectLst>
            <a:outerShdw blurRad="177800" dist="508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ECCANGLOGO01"/>
          <p:cNvPicPr>
            <a:picLocks noChangeAspect="1"/>
          </p:cNvPicPr>
          <p:nvPr/>
        </p:nvPicPr>
        <p:blipFill>
          <a:blip r:embed="rId1"/>
          <a:srcRect l="14489" t="34413" r="18990" b="35107"/>
          <a:stretch>
            <a:fillRect/>
          </a:stretch>
        </p:blipFill>
        <p:spPr>
          <a:xfrm>
            <a:off x="486410" y="356235"/>
            <a:ext cx="2288540" cy="104965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296035" y="3240405"/>
            <a:ext cx="8319135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ERP</a:t>
            </a:r>
            <a:r>
              <a:rPr lang="zh-CN" altLang="en-US" sz="6000" b="1" spc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采购</a:t>
            </a:r>
            <a:r>
              <a:rPr lang="zh-CN" altLang="en-US" sz="6000" b="1" spc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流程讲解</a:t>
            </a:r>
            <a:endParaRPr lang="zh-CN" altLang="en-US" sz="6000" b="1" spc="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511935" y="5761355"/>
            <a:ext cx="38804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主讲人：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李娅男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时间：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2021-04-21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pic>
        <p:nvPicPr>
          <p:cNvPr id="34" name="图片 33" descr="圆1。1"/>
          <p:cNvPicPr>
            <a:picLocks noChangeAspect="1"/>
          </p:cNvPicPr>
          <p:nvPr/>
        </p:nvPicPr>
        <p:blipFill>
          <a:blip r:embed="rId2"/>
          <a:srcRect l="16049" r="18067"/>
          <a:stretch>
            <a:fillRect/>
          </a:stretch>
        </p:blipFill>
        <p:spPr>
          <a:xfrm>
            <a:off x="10317480" y="1405890"/>
            <a:ext cx="6518910" cy="7419340"/>
          </a:xfrm>
          <a:prstGeom prst="rect">
            <a:avLst/>
          </a:prstGeom>
        </p:spPr>
      </p:pic>
      <p:sp>
        <p:nvSpPr>
          <p:cNvPr id="35" name="TextBox 8"/>
          <p:cNvSpPr txBox="1"/>
          <p:nvPr/>
        </p:nvSpPr>
        <p:spPr>
          <a:xfrm>
            <a:off x="11132820" y="5160645"/>
            <a:ext cx="42545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0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CANG</a:t>
            </a:r>
            <a:endParaRPr lang="en-US" altLang="zh-CN" sz="10000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12443460" y="3049905"/>
            <a:ext cx="29838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0" b="1" dirty="0" smtClean="0">
                <a:solidFill>
                  <a:srgbClr val="4978D7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E</a:t>
            </a:r>
            <a:r>
              <a:rPr lang="en-US" altLang="zh-CN" sz="16000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rPr>
              <a:t>C</a:t>
            </a:r>
            <a:endParaRPr lang="en-US" altLang="zh-CN" sz="16000" b="1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Heavy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88965" y="4752975"/>
            <a:ext cx="432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--</a:t>
            </a:r>
            <a:r>
              <a:rPr lang="zh-CN" altLang="en-US"/>
              <a:t>以新旗舰版页面</a:t>
            </a:r>
            <a:r>
              <a:rPr lang="zh-CN" altLang="en-US"/>
              <a:t>展示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1935" y="561340"/>
            <a:ext cx="8694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收货异常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处理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6670" y="1440815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采购</a:t>
            </a: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到货异常处理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收货异常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处理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4140" y="693420"/>
            <a:ext cx="101123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+mj-lt"/>
                <a:ea typeface="+mj-ea"/>
                <a:cs typeface="+mj-cs"/>
              </a:rPr>
              <a:t>----</a:t>
            </a:r>
            <a:r>
              <a:rPr sz="3200">
                <a:latin typeface="+mj-lt"/>
                <a:ea typeface="+mj-ea"/>
                <a:cs typeface="+mj-cs"/>
              </a:rPr>
              <a:t>针对仓库人员收货收多或是收少的异常处理流程</a:t>
            </a:r>
            <a:endParaRPr sz="320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225" y="2376805"/>
            <a:ext cx="14295755" cy="7497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721215" y="4104640"/>
            <a:ext cx="752792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质检异常处理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流程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3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1935" y="561340"/>
            <a:ext cx="8694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质检异常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处理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7790" y="1224915"/>
            <a:ext cx="14178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采购</a:t>
            </a:r>
            <a:r>
              <a:rPr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到货异常处理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质检异常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处理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4140" y="693420"/>
            <a:ext cx="101123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+mj-lt"/>
                <a:ea typeface="+mj-ea"/>
                <a:cs typeface="+mj-cs"/>
              </a:rPr>
              <a:t>----</a:t>
            </a:r>
            <a:r>
              <a:rPr sz="3200">
                <a:latin typeface="+mj-lt"/>
                <a:ea typeface="+mj-ea"/>
                <a:cs typeface="+mj-cs"/>
              </a:rPr>
              <a:t>针对仓库人员质检出来的异常产品的处理</a:t>
            </a:r>
            <a:r>
              <a:rPr lang="zh-CN" sz="3200">
                <a:latin typeface="+mj-lt"/>
                <a:ea typeface="+mj-ea"/>
                <a:cs typeface="+mj-cs"/>
              </a:rPr>
              <a:t>流程</a:t>
            </a:r>
            <a:endParaRPr lang="zh-CN" sz="320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1870075"/>
            <a:ext cx="14500225" cy="81305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87083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质检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异常常见问题及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96035" y="1872615"/>
            <a:ext cx="1589532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Q1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：质检时检出了不良品，但是销售出去也没太大影响，这种情况下怎么处理？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：选择不良品换货--可以打个折扣/不给折扣也行--去收货异常处理单打印不良品上架单给仓库人员--仓库人员做正常上架处理</a:t>
            </a: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721215" y="4104640"/>
            <a:ext cx="752792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答疑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环节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4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6479"/>
          <a:stretch>
            <a:fillRect/>
          </a:stretch>
        </p:blipFill>
        <p:spPr>
          <a:xfrm>
            <a:off x="9504680" y="1296035"/>
            <a:ext cx="7581265" cy="7561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56305" y="2232660"/>
            <a:ext cx="3673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李娅男</a:t>
            </a:r>
            <a:endParaRPr lang="zh-CN" altLang="en-US" sz="4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0225" y="4104640"/>
            <a:ext cx="74656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/>
              <a:t>易仓</a:t>
            </a:r>
            <a:r>
              <a:rPr lang="en-US" altLang="zh-CN"/>
              <a:t>ERP</a:t>
            </a:r>
            <a:r>
              <a:rPr lang="zh-CN" altLang="en-US"/>
              <a:t>培训</a:t>
            </a:r>
            <a:r>
              <a:rPr lang="zh-CN" altLang="en-US"/>
              <a:t>讲师</a:t>
            </a: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/>
              <a:t>曾做</a:t>
            </a:r>
            <a:r>
              <a:rPr lang="en-US" altLang="zh-CN"/>
              <a:t>shopify</a:t>
            </a:r>
            <a:r>
              <a:rPr lang="zh-CN" altLang="en-US"/>
              <a:t>卖家</a:t>
            </a: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072880" y="3528695"/>
            <a:ext cx="3957955" cy="600075"/>
            <a:chOff x="14111" y="5072"/>
            <a:chExt cx="6233" cy="945"/>
          </a:xfrm>
        </p:grpSpPr>
        <p:sp>
          <p:nvSpPr>
            <p:cNvPr id="18" name="TextBox 19"/>
            <p:cNvSpPr txBox="1"/>
            <p:nvPr/>
          </p:nvSpPr>
          <p:spPr>
            <a:xfrm>
              <a:off x="15576" y="5072"/>
              <a:ext cx="47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如何创建</a:t>
              </a:r>
              <a:r>
                <a:rPr lang="zh-CN" altLang="en-US" b="1" dirty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采购单</a:t>
              </a:r>
              <a:endParaRPr lang="zh-CN" altLang="en-US" b="1" dirty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endParaRPr>
            </a:p>
          </p:txBody>
        </p:sp>
        <p:pic>
          <p:nvPicPr>
            <p:cNvPr id="29" name="图片 28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11" y="5158"/>
              <a:ext cx="1101" cy="859"/>
            </a:xfrm>
            <a:prstGeom prst="rect">
              <a:avLst/>
            </a:prstGeom>
          </p:spPr>
        </p:pic>
      </p:grpSp>
      <p:pic>
        <p:nvPicPr>
          <p:cNvPr id="30" name="图片 29" descr="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0660" y="5685155"/>
            <a:ext cx="687070" cy="5156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85060" y="2679065"/>
            <a:ext cx="2778760" cy="4968240"/>
          </a:xfrm>
          <a:prstGeom prst="rect">
            <a:avLst/>
          </a:prstGeom>
          <a:solidFill>
            <a:srgbClr val="2B0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291965" y="4434840"/>
            <a:ext cx="2968625" cy="1694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410710" y="4544060"/>
            <a:ext cx="2731135" cy="1475740"/>
            <a:chOff x="6960" y="11967"/>
            <a:chExt cx="4301" cy="2324"/>
          </a:xfrm>
        </p:grpSpPr>
        <p:sp>
          <p:nvSpPr>
            <p:cNvPr id="6" name="TextBox 6"/>
            <p:cNvSpPr txBox="1"/>
            <p:nvPr/>
          </p:nvSpPr>
          <p:spPr>
            <a:xfrm>
              <a:off x="6960" y="11967"/>
              <a:ext cx="1492" cy="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0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C</a:t>
              </a:r>
              <a:endParaRPr lang="en-US" altLang="zh-CN" sz="9000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8373" y="13070"/>
              <a:ext cx="288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</a:rPr>
                <a:t>ONTENT</a:t>
              </a:r>
              <a:endParaRPr lang="en-US" altLang="zh-CN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8373" y="12193"/>
              <a:ext cx="156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Heavy" panose="00020600040101010101" pitchFamily="18" charset="-122"/>
                </a:rPr>
                <a:t>目录</a:t>
              </a:r>
              <a:endParaRPr lang="zh-CN" altLang="en-US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eavy" panose="00020600040101010101" pitchFamily="18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003155" y="5617210"/>
            <a:ext cx="536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质检异常</a:t>
            </a:r>
            <a:r>
              <a:rPr lang="zh-CN" altLang="en-US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处理流程</a:t>
            </a:r>
            <a:endParaRPr lang="zh-CN" altLang="en-US" b="1" dirty="0" smtClean="0">
              <a:solidFill>
                <a:srgbClr val="2905A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119870" y="6624955"/>
            <a:ext cx="5057140" cy="583565"/>
            <a:chOff x="14356" y="5027"/>
            <a:chExt cx="7964" cy="919"/>
          </a:xfrm>
        </p:grpSpPr>
        <p:sp>
          <p:nvSpPr>
            <p:cNvPr id="7" name="TextBox 19"/>
            <p:cNvSpPr txBox="1"/>
            <p:nvPr/>
          </p:nvSpPr>
          <p:spPr>
            <a:xfrm>
              <a:off x="15623" y="5027"/>
              <a:ext cx="66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en-US" altLang="zh-CN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 </a:t>
              </a:r>
              <a:r>
                <a:rPr lang="zh-CN" altLang="en-US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线上答疑</a:t>
              </a:r>
              <a:endParaRPr lang="zh-CN" altLang="en-US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endParaRPr>
            </a:p>
          </p:txBody>
        </p:sp>
        <p:pic>
          <p:nvPicPr>
            <p:cNvPr id="8" name="图片 7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356" y="5087"/>
              <a:ext cx="1101" cy="85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9072880" y="4537075"/>
            <a:ext cx="4292600" cy="617220"/>
            <a:chOff x="14215" y="5028"/>
            <a:chExt cx="6760" cy="972"/>
          </a:xfrm>
        </p:grpSpPr>
        <p:sp>
          <p:nvSpPr>
            <p:cNvPr id="11" name="TextBox 19"/>
            <p:cNvSpPr txBox="1"/>
            <p:nvPr/>
          </p:nvSpPr>
          <p:spPr>
            <a:xfrm>
              <a:off x="15567" y="5028"/>
              <a:ext cx="5408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b="1" dirty="0" smtClean="0">
                  <a:solidFill>
                    <a:srgbClr val="2905A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Light" panose="00020600040101010101" pitchFamily="18" charset="-122"/>
                  <a:sym typeface="+mn-ea"/>
                </a:rPr>
                <a:t>收货异常处理流程</a:t>
              </a:r>
              <a:endParaRPr lang="zh-CN" altLang="en-US" b="1" dirty="0" smtClean="0">
                <a:solidFill>
                  <a:srgbClr val="2905A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endParaRPr>
            </a:p>
          </p:txBody>
        </p:sp>
        <p:pic>
          <p:nvPicPr>
            <p:cNvPr id="13" name="图片 12" descr="圆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215" y="5141"/>
              <a:ext cx="1101" cy="8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721215" y="4104640"/>
            <a:ext cx="752792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创建采购单流程解析</a:t>
            </a:r>
            <a:endParaRPr lang="zh-CN" altLang="en-US" sz="54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1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576580"/>
            <a:ext cx="8694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如何创建采购单？</a:t>
            </a:r>
            <a:endParaRPr lang="en-US" altLang="zh-CN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4820" y="576580"/>
            <a:ext cx="122586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+mj-lt"/>
                <a:ea typeface="+mj-ea"/>
                <a:cs typeface="+mj-cs"/>
              </a:rPr>
              <a:t>----</a:t>
            </a:r>
            <a:r>
              <a:rPr lang="zh-CN" altLang="zh-CN" sz="3200">
                <a:latin typeface="+mj-lt"/>
                <a:ea typeface="+mj-ea"/>
                <a:cs typeface="+mj-cs"/>
              </a:rPr>
              <a:t>采购员根据采购需求为缺货产品，需备货产品，进行及时补货，备货，线上完成整个采购流程生成采购单，线下向供应商下采购单，便于规范整个采购流程和精准的数据统计。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0030" y="2448560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采购</a:t>
            </a: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采购流程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创建采购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采购审核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采购单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管理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3528695"/>
            <a:ext cx="1537716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87083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采购环节常见问题及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69365" y="1656715"/>
            <a:ext cx="15895320" cy="6308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Q1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：之前采购过的产品，二次采购时，涨价了。系统有这方面的提示吗？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：当创建的采购单提交到采购审核时，审核人可以看到该订单的标记--红色：价格下跌；绿色：价格上涨。如图：</a:t>
            </a: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Q2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：在填写采购价格时，可以精确到小数点后几位？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A：系统是支持采购单价精确到小数点后3位的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Q3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：超过了预计到货时间，货还没到仓库，系统对这个采购单有标识吗？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A：有“晚”字提示。如图：</a:t>
            </a:r>
            <a:br>
              <a:rPr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endParaRPr sz="36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3690" y="3098165"/>
            <a:ext cx="8552815" cy="207518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80" y="6449695"/>
            <a:ext cx="11499215" cy="3143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PAAAAYJCAYAAABvGJR5AAAgAElEQVR4Xu3aMY5kVbpF4RvpYWAwByTcrGAC4GP0KKqGgAljwMuaTMEAqpTpIrXXNjPIyBaoW+o2UEXkiRvn3qXvua8iI/ZabO2n/7zD4n8QQGC3BA67/eV+OAIILArsPwIEdkxAgXcsz09HQIH9N4DAjgko8I7l+ekIKLD/BhDYMQEF3rE8Px0BBfbfAAI7JqDAO5bnpyOgwP4bQGDHBBR4x/L8dAReVeDj8fjtsiw/wIcAAtcjcDqdfnt8fPz1kr94cYHv7++/u7u7+3DJl/i3CCBwHoHn5+dvnp6efj/vXy+X//9CH4/Hn5Zl+fncL/DvEEDgfAKn0+n7S1b44gX+3wK/e/fu/F/mXyKAwN8SeHh4+Ot/d/MCv337lhYEEBgg8P79+0WBBwD6KAIzCSjwTPq+G4FBAgo8CNDHEZhJQIFn0vfdCAwSUOBBgD6OwEwCCjyTvu9GYJCAAg8C9HEEZhJQ4Jn0fTcCgwQUeBCgjyMwk4ACz6TvuxEYJKDAgwB9HIGZBBR4Jn3fjcAgAQUeBOjjCMwkoMAz6ftuBAYJKPAgQB9HYCYBBZ5J33cjMEhAgQcB+jgCMwko8Ez6vhuBQQIKPAjQxxGYSUCBZ9L33QgMElDgQYA+jsBMAgo8k77vRmCQgAIPAvRxBGYSUOCZ9H03AoMEFHgQoI8jMJOAAs+k77sRGCSgwIMAfRyBmQQUeCZ9343AIAEFHgTo4wjMJKDAM+n7bgQGCSjwIEAfR2AmAQWeSd93IzBIQIEHAfo4AjMJKPBM+r4bgUECCjwI0McRmElAgWfS990IDBJQ4EGAPo7ATAJTCzwzuO9GoELg4eHhryin0+n7x8fHX8/NdTj3H/733x2Px5+WZfn50s/59wgg8HkCqxf4/v7+u7u7uw+f/yn+BQIIXErg+fn5m6enp9/P/dzFC/znHz4ej98uy/LDuV/i380hcDgcfnx5efnicDj88fLy8sucX+FbzyVwOp1+u+T/fP7z776qwOf+IP9uLoE3b958OBwOXx4Oh399/PjxH3N/jW9fg4ACr0HV30TgRgQU+EagfQ0CaxBQ4DWo+psI3IiAAt8ItK9BYA0CCrwG1Y38zePx+MeyLF8ty/LPT58+fb2Rn+VnXJGAAl8R5tb+lAJvzcj1f48CX5/pZv6iZ6TNqFjthyjwamj9YQTWJ6DA6zP2DQisRkCBV0PrDyOwPgEFXp+xb0BgNQIKvBra+X/YFXq+g7V/gQKvTXji31fgifBv9NUKfCPQM77GM9IM6rf9TgW+LW/fhsBVCSjwVXH6YwjcloAC35a3b0PgqgQU+Ko4/TEEbktAgW/L+6bf5gp9U9xTvkyBp2C/zZcq8G04z/wWBZ5Jf+Xv9oy0MuAN/HkF3oAEPwGB1xJQ4NeS8zkENkBAgTcgwU9A4LUEFPi15HwOgQ0QUOANSFjrJ7hCr0V2O39Xgbfj4uq/RIGvjnRzf1CBN6fkej/IM9L1WG71LynwVs34XQicQUCBz4DknyCwVQIKvFUzfhcCZxBQ4DMg+ScIbJWAAm/VzBV+lyv0FSBu/E8o8MYFjfw8BR6ht4/PKvA+PL3qV3pGehW2XX1IgXely49F4P8JKLD/IhDYMQEF3rE8Px0BBfbfAAI7JqDAO5b3uZ/uCv05Qvv/3yvw/h3+bQIFDsv9TzQFDjv2jBSWq8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8oo0kwAAA00SURBVH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l2hw3IdsfpyFbjv2AKHHXtGCsu1wH25EvYJWOC+YwnDBBQ4LFe0PgEF7juWMExAgcNyXaHDch2x+nIVuO/YAocde0YKy7XAfbkS9glY4L5jCcMEFDgsV7Q+AQXuO5YwTECBw3JdocNyHbH6chW479gChx17RgrLtcB9uRL2CVjgvmMJwwQUOCxXtD4BBe47ljBMQIHDckXrE1DgvmMJwwQUOCxXtD4BBe47ljBMQIHDckXrE1DgvmMJwwQUOCxXtD4BBe47ljBMQIHDckXrE1DgvmMJwwQUOCxXtD4BBe47ljBM4N+HfbvcVh13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481965"/>
            <a:ext cx="87083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采购环节常见问题及</a:t>
            </a: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解答：</a:t>
            </a:r>
            <a:endParaRPr lang="zh-CN" alt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0" name="文本框 8"/>
          <p:cNvSpPr txBox="1"/>
          <p:nvPr/>
        </p:nvSpPr>
        <p:spPr>
          <a:xfrm>
            <a:off x="1269365" y="1656715"/>
            <a:ext cx="15895320" cy="75393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Q4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：采购单和采购合同在哪里打印？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：（1）创建采购单--更多操作--打印采购合同；（2）采购单管理--打印--打印采购合同</a:t>
            </a:r>
            <a:b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：没有用系统之前，计算某个产品是不是缺货时，我们要去问运营/采购和仓库，那你们系统能不能告诉我哪些产品缺货呢？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：在创建采购单页面，添加产品时可以勾选“待补货”的方框，系统会自动带出缺货产品的SKU。系统计算缺货的公式逻辑是：在途+待上架+可售&lt;缺货数量</a:t>
            </a: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：供应商说产品断货了，原来创建的采购单要怎么处理？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：采购单已创建，还未付款，未收货。在创建采购--批量操作--撤销采购单。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对应如果是收货收了一半，没货了，涉及到收货异常等操作，会在后期入库流程讲解。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Q7: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刚刚审核过的采购单，我想改一下里面的采购数量和单价，还能改吗？</a:t>
            </a:r>
            <a:b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</a:b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A:只要这个订单是在途状态且还未进行采购付款审核操作，可以使用“采购单管理”--审核回退。回退之后采购单会处于待确认状态，可以操作编辑。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3"/>
          <p:cNvSpPr>
            <a:spLocks noChangeArrowheads="1"/>
          </p:cNvSpPr>
          <p:nvPr/>
        </p:nvSpPr>
        <p:spPr bwMode="auto">
          <a:xfrm>
            <a:off x="1510030" y="576580"/>
            <a:ext cx="869442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644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如何对采购单进行</a:t>
            </a:r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付款？</a:t>
            </a:r>
            <a:endParaRPr lang="en-US" altLang="zh-CN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83690" y="1800860"/>
            <a:ext cx="14178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路径：</a:t>
            </a:r>
            <a:r>
              <a:rPr 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财务</a:t>
            </a:r>
            <a:r>
              <a:rPr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应收应付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付款通知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出纳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付款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030" y="3384550"/>
            <a:ext cx="14519910" cy="5612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4795" y="1701800"/>
            <a:ext cx="6898640" cy="6965950"/>
          </a:xfrm>
          <a:prstGeom prst="rect">
            <a:avLst/>
          </a:prstGeom>
          <a:solidFill>
            <a:srgbClr val="2B04A5"/>
          </a:solidFill>
          <a:ln>
            <a:noFill/>
          </a:ln>
          <a:effectLst>
            <a:outerShdw blurRad="419100" dist="762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2"/>
          <p:cNvSpPr txBox="1"/>
          <p:nvPr/>
        </p:nvSpPr>
        <p:spPr>
          <a:xfrm>
            <a:off x="9327515" y="4104640"/>
            <a:ext cx="841629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收货异常处理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流程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  <a:sym typeface="+mn-ea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822575" y="2818130"/>
            <a:ext cx="4288155" cy="47078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30000" b="1" spc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旧字形 Normal" panose="020B0400000000000000" pitchFamily="34" charset="-128"/>
              </a:rPr>
              <a:t>2</a:t>
            </a:r>
            <a:endParaRPr lang="en-US" altLang="zh-CN" sz="30000" b="1" spc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5345" y="4687570"/>
            <a:ext cx="5673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  <a:sym typeface="+mn-ea"/>
              </a:rPr>
              <a:t>PART     ONE</a:t>
            </a:r>
            <a:endParaRPr lang="en-US" altLang="zh-CN" sz="3600" spc="1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charset="-122"/>
              <a:sym typeface="思源黑体旧字形 Normal" panose="020B0400000000000000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45005" y="2112010"/>
            <a:ext cx="6120130" cy="612013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43090" y="6826885"/>
            <a:ext cx="1426845" cy="1038225"/>
          </a:xfrm>
          <a:prstGeom prst="rect">
            <a:avLst/>
          </a:prstGeom>
          <a:solidFill>
            <a:srgbClr val="2B04A5"/>
          </a:solidFill>
          <a:ln w="762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6708775" y="6880860"/>
            <a:ext cx="2468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ight" panose="00020600040101010101" pitchFamily="18" charset="-122"/>
              </a:rPr>
              <a:t>ECCANG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阿里巴巴普惠体 Light" panose="00020600040101010101" pitchFamily="18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2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3.xml><?xml version="1.0" encoding="utf-8"?>
<p:tagLst xmlns:p="http://schemas.openxmlformats.org/presentationml/2006/main">
  <p:tag name="KSO_WM_UNIT_PLACING_PICTURE_USER_VIEWPORT" val="{&quot;height&quot;:1792,&quot;width&quot;:2928}"/>
</p:tagLst>
</file>

<file path=ppt/tags/tag4.xml><?xml version="1.0" encoding="utf-8"?>
<p:tagLst xmlns:p="http://schemas.openxmlformats.org/presentationml/2006/main">
  <p:tag name="KSO_WM_UNIT_PLACING_PICTURE_USER_VIEWPORT" val="{&quot;height&quot;:28800,&quot;width&quot;:216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WPS 演示</Application>
  <PresentationFormat>自定义</PresentationFormat>
  <Paragraphs>111</Paragraphs>
  <Slides>14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阿里巴巴普惠体</vt:lpstr>
      <vt:lpstr>阿里巴巴普惠体 Heavy</vt:lpstr>
      <vt:lpstr>Wingdings</vt:lpstr>
      <vt:lpstr>阿里巴巴普惠体 Light</vt:lpstr>
      <vt:lpstr>思源黑体旧字形 Normal</vt:lpstr>
      <vt:lpstr>微软雅黑 Light</vt:lpstr>
      <vt:lpstr>Calibri</vt:lpstr>
      <vt:lpstr>Arial Unicode MS</vt:lpstr>
      <vt:lpstr>黑体</vt:lpstr>
      <vt:lpstr>等线</vt:lpstr>
      <vt:lpstr>等线 Light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锦灰</dc:creator>
  <cp:lastModifiedBy>简心</cp:lastModifiedBy>
  <cp:revision>1005</cp:revision>
  <dcterms:created xsi:type="dcterms:W3CDTF">2020-02-24T16:53:00Z</dcterms:created>
  <dcterms:modified xsi:type="dcterms:W3CDTF">2021-05-07T02:50:18Z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7E908E45737C4DE7B43770B5F9A4A359</vt:lpwstr>
  </property>
</Properties>
</file>