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749" r:id="rId3"/>
    <p:sldId id="1059" r:id="rId5"/>
    <p:sldId id="818" r:id="rId6"/>
    <p:sldId id="1036" r:id="rId7"/>
    <p:sldId id="1151" r:id="rId8"/>
    <p:sldId id="1145" r:id="rId9"/>
    <p:sldId id="1146" r:id="rId10"/>
    <p:sldId id="1037" r:id="rId11"/>
    <p:sldId id="1136" r:id="rId12"/>
    <p:sldId id="1150" r:id="rId13"/>
    <p:sldId id="1134" r:id="rId14"/>
  </p:sldIdLst>
  <p:sldSz cx="18434050" cy="10369550"/>
  <p:notesSz cx="6858000" cy="9144000"/>
  <p:defaultTextStyle>
    <a:defPPr>
      <a:defRPr lang="zh-CN"/>
    </a:defPPr>
    <a:lvl1pPr marL="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2296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4592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6888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9184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11480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93776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6072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8368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F9EA6"/>
    <a:srgbClr val="2905A1"/>
    <a:srgbClr val="1C0DA2"/>
    <a:srgbClr val="4978D7"/>
    <a:srgbClr val="4049F4"/>
    <a:srgbClr val="2003A3"/>
    <a:srgbClr val="2107A2"/>
    <a:srgbClr val="A7BDE4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51" autoAdjust="0"/>
    <p:restoredTop sz="92476"/>
  </p:normalViewPr>
  <p:slideViewPr>
    <p:cSldViewPr>
      <p:cViewPr varScale="1">
        <p:scale>
          <a:sx n="69" d="100"/>
          <a:sy n="69" d="100"/>
        </p:scale>
        <p:origin x="-438" y="-126"/>
      </p:cViewPr>
      <p:guideLst>
        <p:guide orient="horz" pos="3134"/>
        <p:guide pos="57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57041-92CD-4967-BB51-BD52DC0B66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35BB2-EC1E-45E3-8D59-48A973777C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ECCANG_PPT2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504920" y="9343390"/>
            <a:ext cx="1504950" cy="604520"/>
          </a:xfrm>
          <a:prstGeom prst="rect">
            <a:avLst/>
          </a:prstGeom>
        </p:spPr>
      </p:pic>
      <p:pic>
        <p:nvPicPr>
          <p:cNvPr id="9" name="图片 8" descr="圆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4495" y="481965"/>
            <a:ext cx="1033780" cy="777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ECCANG_PPT2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504920" y="9343390"/>
            <a:ext cx="1504950" cy="604520"/>
          </a:xfrm>
          <a:prstGeom prst="rect">
            <a:avLst/>
          </a:prstGeom>
        </p:spPr>
      </p:pic>
      <p:pic>
        <p:nvPicPr>
          <p:cNvPr id="6" name="图片 5" descr="未标题-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9280" y="513715"/>
            <a:ext cx="704850" cy="7118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CCANG_PPT2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504920" y="9343390"/>
            <a:ext cx="1504950" cy="604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0615" y="9159875"/>
            <a:ext cx="1859280" cy="1137920"/>
          </a:xfrm>
          <a:prstGeom prst="rect">
            <a:avLst/>
          </a:prstGeom>
          <a:noFill/>
        </p:spPr>
      </p:pic>
      <p:pic>
        <p:nvPicPr>
          <p:cNvPr id="6" name="图片 5" descr="未标题-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9280" y="513715"/>
            <a:ext cx="704850" cy="7118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0615" y="9159875"/>
            <a:ext cx="1859280" cy="113792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圆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4495" y="481965"/>
            <a:ext cx="1033780" cy="7772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0615" y="9159875"/>
            <a:ext cx="1859280" cy="113792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5" Type="http://schemas.openxmlformats.org/officeDocument/2006/relationships/theme" Target="../theme/theme1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 rot="19860000">
            <a:off x="9688830" y="3188970"/>
            <a:ext cx="7363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此课件仅用于易仓内部客户，请勿外传！</a:t>
            </a:r>
            <a:endParaRPr lang="zh-CN" altLang="en-US">
              <a:solidFill>
                <a:schemeClr val="accent2">
                  <a:lumMod val="40000"/>
                  <a:lumOff val="6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</p:sldLayoutIdLst>
  <p:txStyles>
    <p:titleStyle>
      <a:lvl1pPr algn="ctr" defTabSz="1645920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7220" indent="-617220" algn="l" defTabSz="1645920" rtl="0" eaLnBrk="1" latinLnBrk="0" hangingPunct="1">
        <a:spcBef>
          <a:spcPct val="20000"/>
        </a:spcBef>
        <a:buFont typeface="Arial" panose="020B0604020202020204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337310" indent="-514350" algn="l" defTabSz="1645920" rtl="0" eaLnBrk="1" latinLnBrk="0" hangingPunct="1">
        <a:spcBef>
          <a:spcPct val="20000"/>
        </a:spcBef>
        <a:buFont typeface="Arial" panose="020B0604020202020204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indent="-411480" algn="l" defTabSz="16459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360" indent="-411480" algn="l" defTabSz="1645920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703320" indent="-411480" algn="l" defTabSz="1645920" rtl="0" eaLnBrk="1" latinLnBrk="0" hangingPunct="1">
        <a:spcBef>
          <a:spcPct val="20000"/>
        </a:spcBef>
        <a:buFont typeface="Arial" panose="020B0604020202020204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26280" indent="-411480" algn="l" defTabSz="16459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49240" indent="-411480" algn="l" defTabSz="16459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72200" indent="-411480" algn="l" defTabSz="16459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95160" indent="-411480" algn="l" defTabSz="16459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4592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6888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11480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93776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6072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8368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六边形 38"/>
          <p:cNvSpPr/>
          <p:nvPr/>
        </p:nvSpPr>
        <p:spPr>
          <a:xfrm>
            <a:off x="9660255" y="1805940"/>
            <a:ext cx="7833360" cy="6618605"/>
          </a:xfrm>
          <a:prstGeom prst="hexagon">
            <a:avLst/>
          </a:prstGeom>
          <a:solidFill>
            <a:srgbClr val="4778D6">
              <a:alpha val="10000"/>
            </a:srgbClr>
          </a:solidFill>
          <a:ln w="254000">
            <a:noFill/>
            <a:miter lim="800000"/>
          </a:ln>
          <a:effectLst>
            <a:outerShdw blurRad="177800" dist="50800" dir="10800000" algn="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ECCANGLOGO01"/>
          <p:cNvPicPr>
            <a:picLocks noChangeAspect="1"/>
          </p:cNvPicPr>
          <p:nvPr/>
        </p:nvPicPr>
        <p:blipFill>
          <a:blip r:embed="rId1"/>
          <a:srcRect l="14489" t="34413" r="18990" b="35107"/>
          <a:stretch>
            <a:fillRect/>
          </a:stretch>
        </p:blipFill>
        <p:spPr>
          <a:xfrm>
            <a:off x="486410" y="356235"/>
            <a:ext cx="2288540" cy="1049655"/>
          </a:xfrm>
          <a:prstGeom prst="rect">
            <a:avLst/>
          </a:prstGeom>
        </p:spPr>
      </p:pic>
      <p:sp>
        <p:nvSpPr>
          <p:cNvPr id="7" name="TextBox 9"/>
          <p:cNvSpPr txBox="1"/>
          <p:nvPr/>
        </p:nvSpPr>
        <p:spPr>
          <a:xfrm>
            <a:off x="791845" y="2664460"/>
            <a:ext cx="9591040" cy="10147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spc="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" panose="00020600040101010101" pitchFamily="18" charset="-122"/>
              </a:rPr>
              <a:t>销售订单审核、发货</a:t>
            </a:r>
            <a:r>
              <a:rPr lang="zh-CN" altLang="en-US" sz="6000" b="1" spc="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" panose="00020600040101010101" pitchFamily="18" charset="-122"/>
              </a:rPr>
              <a:t>流程</a:t>
            </a:r>
            <a:endParaRPr lang="zh-CN" altLang="en-US" sz="6000" b="1" spc="4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" panose="00020600040101010101" pitchFamily="18" charset="-122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1511935" y="5761355"/>
            <a:ext cx="388048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200000"/>
              </a:lnSpc>
            </a:pPr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Heavy" panose="00020600040101010101" pitchFamily="18" charset="-122"/>
              </a:rPr>
              <a:t>主讲人：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Heavy" panose="00020600040101010101" pitchFamily="18" charset="-122"/>
              </a:rPr>
              <a:t>李娅男</a:t>
            </a:r>
            <a:endParaRPr lang="zh-CN" altLang="en-US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Heavy" panose="00020600040101010101" pitchFamily="18" charset="-122"/>
            </a:endParaRPr>
          </a:p>
          <a:p>
            <a:pPr algn="l" fontAlgn="auto">
              <a:lnSpc>
                <a:spcPct val="200000"/>
              </a:lnSpc>
            </a:pPr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Heavy" panose="00020600040101010101" pitchFamily="18" charset="-122"/>
              </a:rPr>
              <a:t>时间：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Heavy" panose="00020600040101010101" pitchFamily="18" charset="-122"/>
              </a:rPr>
              <a:t>2021-05-19</a:t>
            </a:r>
            <a:endParaRPr lang="en-US" altLang="zh-CN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Heavy" panose="00020600040101010101" pitchFamily="18" charset="-122"/>
            </a:endParaRPr>
          </a:p>
        </p:txBody>
      </p:sp>
      <p:pic>
        <p:nvPicPr>
          <p:cNvPr id="34" name="图片 33" descr="圆1。1"/>
          <p:cNvPicPr>
            <a:picLocks noChangeAspect="1"/>
          </p:cNvPicPr>
          <p:nvPr/>
        </p:nvPicPr>
        <p:blipFill>
          <a:blip r:embed="rId2"/>
          <a:srcRect l="16049" r="18067"/>
          <a:stretch>
            <a:fillRect/>
          </a:stretch>
        </p:blipFill>
        <p:spPr>
          <a:xfrm>
            <a:off x="10317480" y="1405890"/>
            <a:ext cx="6518910" cy="7419340"/>
          </a:xfrm>
          <a:prstGeom prst="rect">
            <a:avLst/>
          </a:prstGeom>
        </p:spPr>
      </p:pic>
      <p:sp>
        <p:nvSpPr>
          <p:cNvPr id="35" name="TextBox 8"/>
          <p:cNvSpPr txBox="1"/>
          <p:nvPr/>
        </p:nvSpPr>
        <p:spPr>
          <a:xfrm>
            <a:off x="11132820" y="5160645"/>
            <a:ext cx="425450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0" dirty="0" smtClean="0">
                <a:solidFill>
                  <a:srgbClr val="2905A1"/>
                </a:solidFill>
                <a:latin typeface="微软雅黑" panose="020B0503020204020204" charset="-122"/>
                <a:ea typeface="微软雅黑" panose="020B0503020204020204" charset="-122"/>
                <a:cs typeface="阿里巴巴普惠体 Heavy" panose="00020600040101010101" pitchFamily="18" charset="-122"/>
              </a:rPr>
              <a:t>CANG</a:t>
            </a:r>
            <a:endParaRPr lang="en-US" altLang="zh-CN" sz="10000" dirty="0" smtClean="0">
              <a:solidFill>
                <a:srgbClr val="2905A1"/>
              </a:solidFill>
              <a:latin typeface="微软雅黑" panose="020B0503020204020204" charset="-122"/>
              <a:ea typeface="微软雅黑" panose="020B0503020204020204" charset="-122"/>
              <a:cs typeface="阿里巴巴普惠体 Heavy" panose="00020600040101010101" pitchFamily="18" charset="-122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12443460" y="3049905"/>
            <a:ext cx="298386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0" b="1" dirty="0" smtClean="0">
                <a:solidFill>
                  <a:srgbClr val="4978D7"/>
                </a:solidFill>
                <a:latin typeface="微软雅黑" panose="020B0503020204020204" charset="-122"/>
                <a:ea typeface="微软雅黑" panose="020B0503020204020204" charset="-122"/>
                <a:cs typeface="阿里巴巴普惠体 Heavy" panose="00020600040101010101" pitchFamily="18" charset="-122"/>
              </a:rPr>
              <a:t>E</a:t>
            </a:r>
            <a:r>
              <a:rPr lang="en-US" altLang="zh-CN" sz="16000" b="1" dirty="0" smtClean="0">
                <a:solidFill>
                  <a:srgbClr val="2905A1"/>
                </a:solidFill>
                <a:latin typeface="微软雅黑" panose="020B0503020204020204" charset="-122"/>
                <a:ea typeface="微软雅黑" panose="020B0503020204020204" charset="-122"/>
                <a:cs typeface="阿里巴巴普惠体 Heavy" panose="00020600040101010101" pitchFamily="18" charset="-122"/>
              </a:rPr>
              <a:t>C</a:t>
            </a:r>
            <a:endParaRPr lang="en-US" altLang="zh-CN" sz="16000" b="1" dirty="0" smtClean="0">
              <a:solidFill>
                <a:srgbClr val="2905A1"/>
              </a:solidFill>
              <a:latin typeface="微软雅黑" panose="020B0503020204020204" charset="-122"/>
              <a:ea typeface="微软雅黑" panose="020B0503020204020204" charset="-122"/>
              <a:cs typeface="阿里巴巴普惠体 Heavy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88330" y="4104640"/>
            <a:ext cx="43205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--</a:t>
            </a:r>
            <a:r>
              <a:rPr lang="zh-CN" altLang="en-US"/>
              <a:t>以新旗舰版页面</a:t>
            </a:r>
            <a:r>
              <a:rPr lang="zh-CN" altLang="en-US"/>
              <a:t>展示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png;base64,iVBORw0KGgoAAAANSUhEUgAAAPAAAAYJCAYAAABvGJR5AAAgAElEQVR4Xu3aMY5kVbpF4RvpYWAwByTcrGAC4GP0KKqGgAljwMuaTMEAqpTpIrXXNjPIyBaoW+o2UEXkiRvn3qXvua8iI/ZabO2n/7zD4n8QQGC3BA67/eV+OAIILArsPwIEdkxAgXcsz09HQIH9N4DAjgko8I7l+ekIKLD/BhDYMQEF3rE8Px0BBfbfAAI7JqDAO5bnpyOgwP4bQGDHBBR4x/L8dAReVeDj8fjtsiw/wIcAAtcjcDqdfnt8fPz1kr94cYHv7++/u7u7+3DJl/i3CCBwHoHn5+dvnp6efj/vXy+X//9CH4/Hn5Zl+fncL/DvEEDgfAKn0+n7S1b44gX+3wK/e/fu/F/mXyKAwN8SeHh4+Ot/d/MCv337lhYEEBgg8P79+0WBBwD6KAIzCSjwTPq+G4FBAgo8CNDHEZhJQIFn0vfdCAwSUOBBgD6OwEwCCjyTvu9GYJCAAg8C9HEEZhJQ4Jn0fTcCgwQUeBCgjyMwk4ACz6TvuxEYJKDAgwB9HIGZBBR4Jn3fjcAgAQUeBOjjCMwkoMAz6ftuBAYJKPAgQB9HYCYBBZ5J33cjMEhAgQcB+jgCMwko8Ez6vhuBQQIKPAjQxxGYSUCBZ9L33QgMElDgQYA+jsBMAgo8k77vRmCQgAIPAvRxBGYSUOCZ9H03AoMEFHgQoI8jMJOAAs+k77sRGCSgwIMAfRyBmQQUeCZ9343AIAEFHgTo4wjMJKDAM+n7bgQGCSjwIEAfR2AmAQWeSd93IzBIQIEHAfo4AjMJKPBM+r4bgUECCjwI0McRmElAgWfS990IDBJQ4EGAPo7ATAJTCzwzuO9GoELg4eHhryin0+n7x8fHX8/NdTj3H/733x2Px5+WZfn50s/59wgg8HkCqxf4/v7+u7u7uw+f/yn+BQIIXErg+fn5m6enp9/P/dzFC/znHz4ej98uy/LDuV/i380hcDgcfnx5efnicDj88fLy8sucX+FbzyVwOp1+u+T/fP7z776qwOf+IP9uLoE3b958OBwOXx4Oh399/PjxH3N/jW9fg4ACr0HV30TgRgQU+EagfQ0CaxBQ4DWo+psI3IiAAt8ItK9BYA0CCrwG1Y38zePx+MeyLF8ty/LPT58+fb2Rn+VnXJGAAl8R5tb+lAJvzcj1f48CX5/pZv6iZ6TNqFjthyjwamj9YQTWJ6DA6zP2DQisRkCBV0PrDyOwPgEFXp+xb0BgNQIKvBra+X/YFXq+g7V/gQKvTXji31fgifBv9NUKfCPQM77GM9IM6rf9TgW+LW/fhsBVCSjwVXH6YwjcloAC35a3b0PgqgQU+Ko4/TEEbktAgW/L+6bf5gp9U9xTvkyBp2C/zZcq8G04z/wWBZ5Jf+Xv9oy0MuAN/HkF3oAEPwGB1xJQ4NeS8zkENkBAgTcgwU9A4LUEFPi15HwOgQ0QUOANSFjrJ7hCr0V2O39Xgbfj4uq/RIGvjnRzf1CBN6fkej/IM9L1WG71LynwVs34XQicQUCBz4DknyCwVQIKvFUzfhcCZxBQ4DMg+ScIbJWAAm/VzBV+lyv0FSBu/E8o8MYFjfw8BR6ht4/PKvA+PL3qV3pGehW2XX1IgXely49F4P8JKLD/IhDYMQEF3rE8Px0BBfbfAAI7JqDAO5b3uZ/uCv05Qvv/3yvw/h3+bQIFDsv9TzQFDjv2jBSWq8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8oo0kwAAA00SURBVH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kXrE1DgvmMJwwQUOCxXtD4BBe47ljBMQIHDckXrE1DgvmMJwwQUOCxXtD4BBe47ljBMQIHDckXrE1DgvmMJwwQUOCxXtD4BBe47ljBM4N+HfbvcVh13m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矩形 73"/>
          <p:cNvSpPr>
            <a:spLocks noChangeArrowheads="1"/>
          </p:cNvSpPr>
          <p:nvPr/>
        </p:nvSpPr>
        <p:spPr bwMode="auto">
          <a:xfrm>
            <a:off x="1510030" y="481965"/>
            <a:ext cx="1073150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自发货模式下</a:t>
            </a:r>
            <a:r>
              <a:rPr lang="zh-CN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常见问题及</a:t>
            </a:r>
            <a:r>
              <a:rPr lang="zh-CN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解答：</a:t>
            </a:r>
            <a:endParaRPr lang="zh-CN" altLang="en-US" sz="4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70" name="文本框 8"/>
          <p:cNvSpPr txBox="1"/>
          <p:nvPr/>
        </p:nvSpPr>
        <p:spPr>
          <a:xfrm>
            <a:off x="1223645" y="1656080"/>
            <a:ext cx="15895320" cy="79705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Q1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：订单分仓后，自己一个一个审核太慢了关于审核订单环节有什么快捷功能？</a:t>
            </a:r>
            <a:b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A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：使用【订单审核规则】。</a:t>
            </a:r>
            <a:b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</a:b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Q2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：客户下了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单，仓库只有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个产品，协商后客户接受发3个产品的方案。这个订单现在【缺货】状态，要如何操作改订单的数量？</a:t>
            </a:r>
            <a:b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</a:b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A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：在【缺货】截单转【问题件】，在转到【待发货审核】，修改SKU数量。</a:t>
            </a:r>
            <a:b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</a:b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Q3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：有预售的订单，暂时不着急发货。系统对这些订单有标识吗？</a:t>
            </a:r>
            <a:b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</a:b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A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：先在【订单状态自定义标记】里添加预售订单的标签，然后使用【订单审核规则】，设置一些条件，把预售订单过滤出来，打上预售标识，转为人工审核。此时这类订单就会放在【待发货审核】状态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--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预售类中。</a:t>
            </a:r>
            <a:b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</a:b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Q4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：有一些刷单的订单，不想扣减库存，怎么发货？</a:t>
            </a:r>
            <a:b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</a:b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A: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在【待发货审核】转【冻结】，从冻结状态把此单转为【已发货】。</a:t>
            </a:r>
            <a:b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</a:b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Q5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：如果客户取消订单，这个订单在系统是什么状态呢？</a:t>
            </a:r>
            <a:b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</a:b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A: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分三种情况：（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）如果仓库还未对这个订单打印拣货单、面单，这个订单会被自动拦截到【已废弃】中；（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）如果仓库已经对这个订单打印拣货单、面单的操作，还需要仓库人员去【拦截管理】里面找到该单点击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完成拦截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；（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）线下让服务商退回，并且在系统上创建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退件。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04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34795" y="1701800"/>
            <a:ext cx="6898640" cy="6965950"/>
          </a:xfrm>
          <a:prstGeom prst="rect">
            <a:avLst/>
          </a:prstGeom>
          <a:solidFill>
            <a:srgbClr val="2B04A5"/>
          </a:solidFill>
          <a:ln>
            <a:noFill/>
          </a:ln>
          <a:effectLst>
            <a:outerShdw blurRad="419100" dist="76200" dir="8100000" algn="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2"/>
          <p:cNvSpPr txBox="1"/>
          <p:nvPr/>
        </p:nvSpPr>
        <p:spPr>
          <a:xfrm>
            <a:off x="9721215" y="4104640"/>
            <a:ext cx="752792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  <a:sym typeface="+mn-ea"/>
              </a:rPr>
              <a:t>答疑</a:t>
            </a: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  <a:sym typeface="+mn-ea"/>
              </a:rPr>
              <a:t>环节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阿里巴巴普惠体 Light" panose="00020600040101010101" pitchFamily="18" charset="-122"/>
              <a:sym typeface="+mn-ea"/>
            </a:endParaRPr>
          </a:p>
        </p:txBody>
      </p:sp>
      <p:sp>
        <p:nvSpPr>
          <p:cNvPr id="7" name="TextBox 22"/>
          <p:cNvSpPr txBox="1"/>
          <p:nvPr/>
        </p:nvSpPr>
        <p:spPr>
          <a:xfrm>
            <a:off x="2822575" y="2818130"/>
            <a:ext cx="4288155" cy="47078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en-US" altLang="zh-CN" sz="30000" b="1" spc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旧字形 Normal" panose="020B0400000000000000" pitchFamily="34" charset="-128"/>
              </a:rPr>
              <a:t>4</a:t>
            </a:r>
            <a:endParaRPr lang="en-US" altLang="zh-CN" sz="30000" b="1" spc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思源黑体旧字形 Normal" panose="020B0400000000000000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5345" y="4687570"/>
            <a:ext cx="56730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  <a:sym typeface="+mn-ea"/>
              </a:rPr>
              <a:t>PART     ONE</a:t>
            </a:r>
            <a:endParaRPr lang="en-US" altLang="zh-CN" sz="3600" spc="1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" panose="020B0503020204020204" charset="-122"/>
              <a:sym typeface="思源黑体旧字形 Normal" panose="020B0400000000000000" pitchFamily="34" charset="-128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945005" y="2112010"/>
            <a:ext cx="6120130" cy="612013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943090" y="6826885"/>
            <a:ext cx="1426845" cy="1038225"/>
          </a:xfrm>
          <a:prstGeom prst="rect">
            <a:avLst/>
          </a:prstGeom>
          <a:solidFill>
            <a:srgbClr val="2B04A5"/>
          </a:solidFill>
          <a:ln w="762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6"/>
          <p:cNvSpPr txBox="1"/>
          <p:nvPr/>
        </p:nvSpPr>
        <p:spPr>
          <a:xfrm>
            <a:off x="6708775" y="6880860"/>
            <a:ext cx="24688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</a:rPr>
              <a:t>ECCANG</a:t>
            </a:r>
            <a:endParaRPr lang="en-US" altLang="zh-CN" sz="36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阿里巴巴普惠体 Light" panose="00020600040101010101" pitchFamily="18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26479"/>
          <a:stretch>
            <a:fillRect/>
          </a:stretch>
        </p:blipFill>
        <p:spPr>
          <a:xfrm>
            <a:off x="9504680" y="1296035"/>
            <a:ext cx="7581265" cy="75615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56305" y="2232660"/>
            <a:ext cx="36734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latin typeface="微软雅黑" panose="020B0503020204020204" charset="-122"/>
                <a:ea typeface="微软雅黑" panose="020B0503020204020204" charset="-122"/>
              </a:rPr>
              <a:t>李娅男</a:t>
            </a:r>
            <a:endParaRPr lang="zh-CN" altLang="en-US" sz="4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00225" y="4104640"/>
            <a:ext cx="746569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/>
              <a:t>易仓</a:t>
            </a:r>
            <a:r>
              <a:rPr lang="en-US" altLang="zh-CN"/>
              <a:t>ERP</a:t>
            </a:r>
            <a:r>
              <a:rPr lang="zh-CN" altLang="en-US"/>
              <a:t>培训</a:t>
            </a:r>
            <a:r>
              <a:rPr lang="zh-CN" altLang="en-US"/>
              <a:t>讲师</a:t>
            </a:r>
            <a:endParaRPr lang="zh-CN" altLang="en-US"/>
          </a:p>
          <a:p>
            <a:pPr marL="457200" indent="-457200">
              <a:buFont typeface="Wingdings" panose="05000000000000000000" charset="0"/>
              <a:buChar char="Ø"/>
            </a:pPr>
            <a:endParaRPr lang="zh-CN" altLang="en-US"/>
          </a:p>
          <a:p>
            <a:pPr marL="457200" indent="-457200">
              <a:buFont typeface="Wingdings" panose="05000000000000000000" charset="0"/>
              <a:buChar char="Ø"/>
            </a:pPr>
            <a:endParaRPr lang="zh-CN" altLang="en-US"/>
          </a:p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/>
              <a:t>曾做</a:t>
            </a:r>
            <a:r>
              <a:rPr lang="en-US" altLang="zh-CN"/>
              <a:t>shopify</a:t>
            </a:r>
            <a:r>
              <a:rPr lang="zh-CN" altLang="en-US"/>
              <a:t>卖家</a:t>
            </a:r>
            <a:endParaRPr lang="zh-CN" altLang="en-US"/>
          </a:p>
          <a:p>
            <a:pPr marL="457200" indent="-457200">
              <a:buFont typeface="Wingdings" panose="05000000000000000000" charset="0"/>
              <a:buChar char="Ø"/>
            </a:pPr>
            <a:endParaRPr lang="zh-CN" altLang="en-US"/>
          </a:p>
          <a:p>
            <a:pPr marL="457200" indent="-457200">
              <a:buFont typeface="Wingdings" panose="05000000000000000000" charset="0"/>
              <a:buChar char="Ø"/>
            </a:pP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385060" y="2679065"/>
            <a:ext cx="2778760" cy="4968240"/>
          </a:xfrm>
          <a:prstGeom prst="rect">
            <a:avLst/>
          </a:prstGeom>
          <a:solidFill>
            <a:srgbClr val="2B0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291965" y="4434840"/>
            <a:ext cx="2968625" cy="16941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4410710" y="4544060"/>
            <a:ext cx="2731135" cy="1475740"/>
            <a:chOff x="6960" y="11967"/>
            <a:chExt cx="4301" cy="2324"/>
          </a:xfrm>
        </p:grpSpPr>
        <p:sp>
          <p:nvSpPr>
            <p:cNvPr id="6" name="TextBox 6"/>
            <p:cNvSpPr txBox="1"/>
            <p:nvPr/>
          </p:nvSpPr>
          <p:spPr>
            <a:xfrm>
              <a:off x="6960" y="11967"/>
              <a:ext cx="1492" cy="2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0" dirty="0" smtClean="0">
                  <a:solidFill>
                    <a:srgbClr val="2905A1"/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Light" panose="00020600040101010101" pitchFamily="18" charset="-122"/>
                </a:rPr>
                <a:t>C</a:t>
              </a:r>
              <a:endParaRPr lang="en-US" altLang="zh-CN" sz="9000" dirty="0" smtClean="0">
                <a:solidFill>
                  <a:srgbClr val="2905A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</a:endParaRPr>
            </a:p>
          </p:txBody>
        </p:sp>
        <p:sp>
          <p:nvSpPr>
            <p:cNvPr id="9" name="TextBox 7"/>
            <p:cNvSpPr txBox="1"/>
            <p:nvPr/>
          </p:nvSpPr>
          <p:spPr>
            <a:xfrm>
              <a:off x="8373" y="13070"/>
              <a:ext cx="288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2905A1"/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Light" panose="00020600040101010101" pitchFamily="18" charset="-122"/>
                </a:rPr>
                <a:t>ONTENT</a:t>
              </a:r>
              <a:endParaRPr lang="en-US" altLang="zh-CN" dirty="0" smtClean="0">
                <a:solidFill>
                  <a:srgbClr val="2905A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</a:endParaRPr>
            </a:p>
          </p:txBody>
        </p:sp>
        <p:sp>
          <p:nvSpPr>
            <p:cNvPr id="12" name="TextBox 8"/>
            <p:cNvSpPr txBox="1"/>
            <p:nvPr/>
          </p:nvSpPr>
          <p:spPr>
            <a:xfrm>
              <a:off x="8373" y="12193"/>
              <a:ext cx="156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2905A1"/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Heavy" panose="00020600040101010101" pitchFamily="18" charset="-122"/>
                </a:rPr>
                <a:t>目录</a:t>
              </a:r>
              <a:endParaRPr lang="zh-CN" altLang="en-US" dirty="0" smtClean="0">
                <a:solidFill>
                  <a:srgbClr val="2905A1"/>
                </a:solidFill>
                <a:latin typeface="微软雅黑" panose="020B0503020204020204" charset="-122"/>
                <a:ea typeface="微软雅黑" panose="020B0503020204020204" charset="-122"/>
                <a:cs typeface="阿里巴巴普惠体 Heavy" panose="00020600040101010101" pitchFamily="18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072880" y="2952750"/>
            <a:ext cx="3799840" cy="600075"/>
            <a:chOff x="14111" y="5072"/>
            <a:chExt cx="5984" cy="945"/>
          </a:xfrm>
        </p:grpSpPr>
        <p:sp>
          <p:nvSpPr>
            <p:cNvPr id="14" name="TextBox 19"/>
            <p:cNvSpPr txBox="1"/>
            <p:nvPr/>
          </p:nvSpPr>
          <p:spPr>
            <a:xfrm>
              <a:off x="15576" y="5072"/>
              <a:ext cx="4519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b="1" dirty="0">
                  <a:solidFill>
                    <a:srgbClr val="2905A1"/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Light" panose="00020600040101010101" pitchFamily="18" charset="-122"/>
                </a:rPr>
                <a:t>1</a:t>
              </a:r>
              <a:r>
                <a:rPr lang="zh-CN" altLang="en-US" b="1" dirty="0">
                  <a:solidFill>
                    <a:srgbClr val="2905A1"/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Light" panose="00020600040101010101" pitchFamily="18" charset="-122"/>
                </a:rPr>
                <a:t>、纯</a:t>
              </a:r>
              <a:r>
                <a:rPr lang="en-US" altLang="zh-CN" b="1" dirty="0">
                  <a:solidFill>
                    <a:srgbClr val="2905A1"/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Light" panose="00020600040101010101" pitchFamily="18" charset="-122"/>
                </a:rPr>
                <a:t>FBA</a:t>
              </a:r>
              <a:r>
                <a:rPr lang="zh-CN" altLang="en-US" b="1" dirty="0">
                  <a:solidFill>
                    <a:srgbClr val="2905A1"/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Light" panose="00020600040101010101" pitchFamily="18" charset="-122"/>
                </a:rPr>
                <a:t>业务</a:t>
              </a:r>
              <a:endParaRPr lang="zh-CN" altLang="en-US" b="1" dirty="0">
                <a:solidFill>
                  <a:srgbClr val="2905A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</a:endParaRPr>
            </a:p>
          </p:txBody>
        </p:sp>
        <p:pic>
          <p:nvPicPr>
            <p:cNvPr id="15" name="图片 14" descr="圆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1" y="5158"/>
              <a:ext cx="1101" cy="859"/>
            </a:xfrm>
            <a:prstGeom prst="rect">
              <a:avLst/>
            </a:prstGeom>
          </p:spPr>
        </p:pic>
      </p:grpSp>
      <p:pic>
        <p:nvPicPr>
          <p:cNvPr id="30" name="图片 29" descr="圆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4945" y="5829300"/>
            <a:ext cx="687070" cy="51562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9937115" y="5761355"/>
            <a:ext cx="536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>
                <a:solidFill>
                  <a:srgbClr val="2905A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  <a:sym typeface="+mn-ea"/>
              </a:rPr>
              <a:t>3</a:t>
            </a:r>
            <a:r>
              <a:rPr lang="zh-CN" altLang="en-US" b="1" dirty="0">
                <a:solidFill>
                  <a:srgbClr val="2905A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  <a:sym typeface="+mn-ea"/>
              </a:rPr>
              <a:t>、自发货业务</a:t>
            </a:r>
            <a:endParaRPr lang="zh-CN" altLang="en-US" b="1" dirty="0">
              <a:solidFill>
                <a:srgbClr val="2905A1"/>
              </a:solidFill>
              <a:latin typeface="微软雅黑" panose="020B0503020204020204" charset="-122"/>
              <a:ea typeface="微软雅黑" panose="020B0503020204020204" charset="-122"/>
              <a:cs typeface="阿里巴巴普惠体 Light" panose="00020600040101010101" pitchFamily="18" charset="-122"/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9072880" y="4366260"/>
            <a:ext cx="3787140" cy="583565"/>
            <a:chOff x="14131" y="4812"/>
            <a:chExt cx="5964" cy="919"/>
          </a:xfrm>
        </p:grpSpPr>
        <p:sp>
          <p:nvSpPr>
            <p:cNvPr id="19" name="TextBox 19"/>
            <p:cNvSpPr txBox="1"/>
            <p:nvPr/>
          </p:nvSpPr>
          <p:spPr>
            <a:xfrm>
              <a:off x="15576" y="4812"/>
              <a:ext cx="4519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b="1" dirty="0">
                  <a:solidFill>
                    <a:srgbClr val="2905A1"/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Light" panose="00020600040101010101" pitchFamily="18" charset="-122"/>
                </a:rPr>
                <a:t>2</a:t>
              </a:r>
              <a:r>
                <a:rPr lang="zh-CN" altLang="en-US" b="1" dirty="0">
                  <a:solidFill>
                    <a:srgbClr val="2905A1"/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Light" panose="00020600040101010101" pitchFamily="18" charset="-122"/>
                </a:rPr>
                <a:t>、非</a:t>
              </a:r>
              <a:r>
                <a:rPr lang="en-US" altLang="zh-CN" b="1" dirty="0">
                  <a:solidFill>
                    <a:srgbClr val="2905A1"/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Light" panose="00020600040101010101" pitchFamily="18" charset="-122"/>
                </a:rPr>
                <a:t>FBA</a:t>
              </a:r>
              <a:r>
                <a:rPr lang="zh-CN" altLang="en-US" b="1" dirty="0">
                  <a:solidFill>
                    <a:srgbClr val="2905A1"/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Light" panose="00020600040101010101" pitchFamily="18" charset="-122"/>
                </a:rPr>
                <a:t>业务</a:t>
              </a:r>
              <a:endParaRPr lang="zh-CN" altLang="en-US" b="1" dirty="0">
                <a:solidFill>
                  <a:srgbClr val="2905A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</a:endParaRPr>
            </a:p>
          </p:txBody>
        </p:sp>
        <p:pic>
          <p:nvPicPr>
            <p:cNvPr id="20" name="图片 19" descr="圆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31" y="4872"/>
              <a:ext cx="1101" cy="859"/>
            </a:xfrm>
            <a:prstGeom prst="rect">
              <a:avLst/>
            </a:prstGeom>
          </p:spPr>
        </p:pic>
      </p:grpSp>
      <p:pic>
        <p:nvPicPr>
          <p:cNvPr id="21" name="图片 20" descr="圆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4945" y="7190740"/>
            <a:ext cx="687070" cy="51562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0003155" y="7184390"/>
            <a:ext cx="4572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 smtClean="0">
                <a:solidFill>
                  <a:srgbClr val="2905A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</a:rPr>
              <a:t>4</a:t>
            </a:r>
            <a:r>
              <a:rPr lang="zh-CN" altLang="en-US" b="1" dirty="0" smtClean="0">
                <a:solidFill>
                  <a:srgbClr val="2905A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</a:rPr>
              <a:t>、线上答疑</a:t>
            </a:r>
            <a:endParaRPr lang="zh-CN" altLang="en-US" b="1" dirty="0" smtClean="0">
              <a:solidFill>
                <a:srgbClr val="2905A1"/>
              </a:solidFill>
              <a:latin typeface="微软雅黑" panose="020B0503020204020204" charset="-122"/>
              <a:ea typeface="微软雅黑" panose="020B0503020204020204" charset="-122"/>
              <a:cs typeface="阿里巴巴普惠体 Light" panose="00020600040101010101" pitchFamily="18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3"/>
          <p:cNvSpPr>
            <a:spLocks noChangeArrowheads="1"/>
          </p:cNvSpPr>
          <p:nvPr/>
        </p:nvSpPr>
        <p:spPr bwMode="auto">
          <a:xfrm>
            <a:off x="1510030" y="576580"/>
            <a:ext cx="1112012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sz="4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  <a:sym typeface="+mn-ea"/>
              </a:rPr>
              <a:t>订单管理页面操作及角色</a:t>
            </a:r>
            <a:r>
              <a:rPr lang="zh-CN" altLang="en-US" sz="4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  <a:sym typeface="+mn-ea"/>
              </a:rPr>
              <a:t>分工流程图：</a:t>
            </a:r>
            <a:endParaRPr lang="zh-CN" altLang="en-US" sz="4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阿里巴巴普惠体 Light" panose="00020600040101010101" pitchFamily="18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40180" y="1656715"/>
            <a:ext cx="1417828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路径：</a:t>
            </a:r>
            <a:r>
              <a:rPr lang="zh-CN"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订单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--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订单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管理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1890" y="2393950"/>
            <a:ext cx="16084550" cy="68700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3"/>
          <p:cNvSpPr>
            <a:spLocks noChangeArrowheads="1"/>
          </p:cNvSpPr>
          <p:nvPr/>
        </p:nvSpPr>
        <p:spPr bwMode="auto">
          <a:xfrm>
            <a:off x="1510030" y="576580"/>
            <a:ext cx="1112012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zh-CN" sz="4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  <a:sym typeface="+mn-ea"/>
              </a:rPr>
              <a:t>1</a:t>
            </a:r>
            <a:r>
              <a:rPr lang="zh-CN" altLang="en-US" sz="4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  <a:sym typeface="+mn-ea"/>
              </a:rPr>
              <a:t>、纯</a:t>
            </a:r>
            <a:r>
              <a:rPr lang="en-US" altLang="zh-CN" sz="4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  <a:sym typeface="+mn-ea"/>
              </a:rPr>
              <a:t>FBA</a:t>
            </a:r>
            <a:r>
              <a:rPr lang="zh-CN" altLang="en-US" sz="4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  <a:sym typeface="+mn-ea"/>
              </a:rPr>
              <a:t>业务如何扣减库存、匹配批次</a:t>
            </a:r>
            <a:r>
              <a:rPr lang="zh-CN" altLang="en-US" sz="4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  <a:sym typeface="+mn-ea"/>
              </a:rPr>
              <a:t>成本？</a:t>
            </a:r>
            <a:endParaRPr lang="zh-CN" altLang="en-US" sz="4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阿里巴巴普惠体 Light" panose="00020600040101010101" pitchFamily="18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40180" y="1656715"/>
            <a:ext cx="1417828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路径：</a:t>
            </a:r>
            <a:r>
              <a:rPr lang="zh-CN"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订单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--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订单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管理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67790" y="3096895"/>
            <a:ext cx="15177770" cy="59137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png;base64,iVBORw0KGgoAAAANSUhEUgAAAPAAAAYJCAYAAABvGJR5AAAgAElEQVR4Xu3aMY5kVbpF4RvpYWAwByTcrGAC4GP0KKqGgAljwMuaTMEAqpTpIrXXNjPIyBaoW+o2UEXkiRvn3qXvua8iI/ZabO2n/7zD4n8QQGC3BA67/eV+OAIILArsPwIEdkxAgXcsz09HQIH9N4DAjgko8I7l+ekIKLD/BhDYMQEF3rE8Px0BBfbfAAI7JqDAO5bnpyOgwP4bQGDHBBR4x/L8dAReVeDj8fjtsiw/wIcAAtcjcDqdfnt8fPz1kr94cYHv7++/u7u7+3DJl/i3CCBwHoHn5+dvnp6efj/vXy+X//9CH4/Hn5Zl+fncL/DvEEDgfAKn0+n7S1b44gX+3wK/e/fu/F/mXyKAwN8SeHh4+Ot/d/MCv337lhYEEBgg8P79+0WBBwD6KAIzCSjwTPq+G4FBAgo8CNDHEZhJQIFn0vfdCAwSUOBBgD6OwEwCCjyTvu9GYJCAAg8C9HEEZhJQ4Jn0fTcCgwQUeBCgjyMwk4ACz6TvuxEYJKDAgwB9HIGZBBR4Jn3fjcAgAQUeBOjjCMwkoMAz6ftuBAYJKPAgQB9HYCYBBZ5J33cjMEhAgQcB+jgCMwko8Ez6vhuBQQIKPAjQxxGYSUCBZ9L33QgMElDgQYA+jsBMAgo8k77vRmCQgAIPAvRxBGYSUOCZ9H03AoMEFHgQoI8jMJOAAs+k77sRGCSgwIMAfRyBmQQUeCZ9343AIAEFHgTo4wjMJKDAM+n7bgQGCSjwIEAfR2AmAQWeSd93IzBIQIEHAfo4AjMJKPBM+r4bgUECCjwI0McRmElAgWfS990IDBJQ4EGAPo7ATAJTCzwzuO9GoELg4eHhryin0+n7x8fHX8/NdTj3H/733x2Px5+WZfn50s/59wgg8HkCqxf4/v7+u7u7uw+f/yn+BQIIXErg+fn5m6enp9/P/dzFC/znHz4ej98uy/LDuV/i380hcDgcfnx5efnicDj88fLy8sucX+FbzyVwOp1+u+T/fP7z776qwOf+IP9uLoE3b958OBwOXx4Oh399/PjxH3N/jW9fg4ACr0HV30TgRgQU+EagfQ0CaxBQ4DWo+psI3IiAAt8ItK9BYA0CCrwG1Y38zePx+MeyLF8ty/LPT58+fb2Rn+VnXJGAAl8R5tb+lAJvzcj1f48CX5/pZv6iZ6TNqFjthyjwamj9YQTWJ6DA6zP2DQisRkCBV0PrDyOwPgEFXp+xb0BgNQIKvBra+X/YFXq+g7V/gQKvTXji31fgifBv9NUKfCPQM77GM9IM6rf9TgW+LW/fhsBVCSjwVXH6YwjcloAC35a3b0PgqgQU+Ko4/TEEbktAgW/L+6bf5gp9U9xTvkyBp2C/zZcq8G04z/wWBZ5Jf+Xv9oy0MuAN/HkF3oAEPwGB1xJQ4NeS8zkENkBAgTcgwU9A4LUEFPi15HwOgQ0QUOANSFjrJ7hCr0V2O39Xgbfj4uq/RIGvjnRzf1CBN6fkej/IM9L1WG71LynwVs34XQicQUCBz4DknyCwVQIKvFUzfhcCZxBQ4DMg+ScIbJWAAm/VzBV+lyv0FSBu/E8o8MYFjfw8BR6ht4/PKvA+PL3qV3pGehW2XX1IgXely49F4P8JKLD/IhDYMQEF3rE8Px0BBfbfAAI7JqDAO5b3uZ/uCv05Qvv/3yvw/h3+bQIFDsv9TzQFDjv2jBSWq8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8oo0kwAAA00SURBVH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kXrE1DgvmMJwwQUOCxXtD4BBe47ljBMQIHDckXrE1DgvmMJwwQUOCxXtD4BBe47ljBMQIHDckXrE1DgvmMJwwQUOCxXtD4BBe47ljBM4N+HfbvcVh13m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矩形 73"/>
          <p:cNvSpPr>
            <a:spLocks noChangeArrowheads="1"/>
          </p:cNvSpPr>
          <p:nvPr/>
        </p:nvSpPr>
        <p:spPr bwMode="auto">
          <a:xfrm>
            <a:off x="1510030" y="481965"/>
            <a:ext cx="990473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纯</a:t>
            </a:r>
            <a:r>
              <a:rPr lang="en-US" altLang="zh-C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FBA</a:t>
            </a:r>
            <a:r>
              <a:rPr lang="zh-CN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业务</a:t>
            </a:r>
            <a:r>
              <a:rPr lang="zh-CN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模式下常见问题及</a:t>
            </a:r>
            <a:r>
              <a:rPr lang="zh-CN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解答：</a:t>
            </a:r>
            <a:endParaRPr lang="zh-CN" altLang="en-US" sz="4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70" name="文本框 8"/>
          <p:cNvSpPr txBox="1"/>
          <p:nvPr/>
        </p:nvSpPr>
        <p:spPr>
          <a:xfrm>
            <a:off x="1269365" y="2160270"/>
            <a:ext cx="15895320" cy="6000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Q1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：当统计某个产品的销量时，发现销量数据不准确？</a:t>
            </a:r>
            <a:b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：建议先检查【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SKU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关系管理】是否做了匹配以及匹配得是否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准确。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b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Q2</a:t>
            </a: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</a:rPr>
              <a:t>：在哪里查</a:t>
            </a:r>
            <a:r>
              <a:rPr lang="en-US" altLang="zh-CN" sz="3200">
                <a:latin typeface="Arial" panose="020B0604020202020204" pitchFamily="34" charset="0"/>
                <a:ea typeface="宋体" panose="02010600030101010101" pitchFamily="2" charset="-122"/>
              </a:rPr>
              <a:t>FBA</a:t>
            </a: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</a:rPr>
              <a:t>库存？</a:t>
            </a:r>
            <a:endParaRPr lang="zh-CN" altLang="en-US" sz="32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A：（</a:t>
            </a:r>
            <a:r>
              <a:rPr lang="en-US" altLang="zh-CN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）【</a:t>
            </a:r>
            <a:r>
              <a:rPr lang="en-US" altLang="zh-CN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FBA</a:t>
            </a: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库存】；（</a:t>
            </a:r>
            <a:r>
              <a:rPr lang="en-US" altLang="zh-CN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）库存查询。（前提：如果要同步平台后台</a:t>
            </a: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的库存需开启【库存快照配置】，注意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库存产生差异时，差异库存的成本问题</a:t>
            </a: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）</a:t>
            </a:r>
            <a:endParaRPr lang="zh-CN" altLang="en-US" sz="320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b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</a:b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Q3</a:t>
            </a: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：为什么FBA库存数据和我后台看到的数据不一样？</a:t>
            </a:r>
            <a:b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</a:b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A：（</a:t>
            </a:r>
            <a:r>
              <a:rPr lang="en-US" altLang="zh-CN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）确认数据源是否正确；（</a:t>
            </a:r>
            <a:r>
              <a:rPr lang="en-US" altLang="zh-CN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）检查数据的误差范围大小，是否在正常值以内。比如可售相差数量小于20，属于正常现象；因为FBA库存每60分钟更新一次，在这段时间内，可能会出单或者库存调整。</a:t>
            </a:r>
            <a:endParaRPr lang="zh-CN" altLang="en-US" sz="320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endParaRPr lang="zh-CN" altLang="en-US" sz="320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3"/>
          <p:cNvSpPr>
            <a:spLocks noChangeArrowheads="1"/>
          </p:cNvSpPr>
          <p:nvPr/>
        </p:nvSpPr>
        <p:spPr bwMode="auto">
          <a:xfrm>
            <a:off x="1510030" y="576580"/>
            <a:ext cx="869442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zh-CN" sz="4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  <a:sym typeface="+mn-ea"/>
              </a:rPr>
              <a:t>2</a:t>
            </a:r>
            <a:r>
              <a:rPr lang="zh-CN" altLang="en-US" sz="4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  <a:sym typeface="+mn-ea"/>
              </a:rPr>
              <a:t>、三方海外仓（非</a:t>
            </a:r>
            <a:r>
              <a:rPr lang="en-US" altLang="zh-CN" sz="4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  <a:sym typeface="+mn-ea"/>
              </a:rPr>
              <a:t>FBA</a:t>
            </a:r>
            <a:r>
              <a:rPr lang="zh-CN" altLang="en-US" sz="4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  <a:sym typeface="+mn-ea"/>
              </a:rPr>
              <a:t>）业务</a:t>
            </a:r>
            <a:endParaRPr lang="zh-CN" altLang="en-US" sz="4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阿里巴巴普惠体 Light" panose="00020600040101010101" pitchFamily="18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40180" y="1656715"/>
            <a:ext cx="1417828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路径：</a:t>
            </a:r>
            <a:r>
              <a:rPr lang="zh-CN"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订单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--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订单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管理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175" y="2477135"/>
            <a:ext cx="16762095" cy="68421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png;base64,iVBORw0KGgoAAAANSUhEUgAAAPAAAAYJCAYAAABvGJR5AAAgAElEQVR4Xu3aMY5kVbpF4RvpYWAwByTcrGAC4GP0KKqGgAljwMuaTMEAqpTpIrXXNjPIyBaoW+o2UEXkiRvn3qXvua8iI/ZabO2n/7zD4n8QQGC3BA67/eV+OAIILArsPwIEdkxAgXcsz09HQIH9N4DAjgko8I7l+ekIKLD/BhDYMQEF3rE8Px0BBfbfAAI7JqDAO5bnpyOgwP4bQGDHBBR4x/L8dAReVeDj8fjtsiw/wIcAAtcjcDqdfnt8fPz1kr94cYHv7++/u7u7+3DJl/i3CCBwHoHn5+dvnp6efj/vXy+X//9CH4/Hn5Zl+fncL/DvEEDgfAKn0+n7S1b44gX+3wK/e/fu/F/mXyKAwN8SeHh4+Ot/d/MCv337lhYEEBgg8P79+0WBBwD6KAIzCSjwTPq+G4FBAgo8CNDHEZhJQIFn0vfdCAwSUOBBgD6OwEwCCjyTvu9GYJCAAg8C9HEEZhJQ4Jn0fTcCgwQUeBCgjyMwk4ACz6TvuxEYJKDAgwB9HIGZBBR4Jn3fjcAgAQUeBOjjCMwkoMAz6ftuBAYJKPAgQB9HYCYBBZ5J33cjMEhAgQcB+jgCMwko8Ez6vhuBQQIKPAjQxxGYSUCBZ9L33QgMElDgQYA+jsBMAgo8k77vRmCQgAIPAvRxBGYSUOCZ9H03AoMEFHgQoI8jMJOAAs+k77sRGCSgwIMAfRyBmQQUeCZ9343AIAEFHgTo4wjMJKDAM+n7bgQGCSjwIEAfR2AmAQWeSd93IzBIQIEHAfo4AjMJKPBM+r4bgUECCjwI0McRmElAgWfS990IDBJQ4EGAPo7ATAJTCzwzuO9GoELg4eHhryin0+n7x8fHX8/NdTj3H/733x2Px5+WZfn50s/59wgg8HkCqxf4/v7+u7u7uw+f/yn+BQIIXErg+fn5m6enp9/P/dzFC/znHz4ej98uy/LDuV/i380hcDgcfnx5efnicDj88fLy8sucX+FbzyVwOp1+u+T/fP7z776qwOf+IP9uLoE3b958OBwOXx4Oh399/PjxH3N/jW9fg4ACr0HV30TgRgQU+EagfQ0CaxBQ4DWo+psI3IiAAt8ItK9BYA0CCrwG1Y38zePx+MeyLF8ty/LPT58+fb2Rn+VnXJGAAl8R5tb+lAJvzcj1f48CX5/pZv6iZ6TNqFjthyjwamj9YQTWJ6DA6zP2DQisRkCBV0PrDyOwPgEFXp+xb0BgNQIKvBra+X/YFXq+g7V/gQKvTXji31fgifBv9NUKfCPQM77GM9IM6rf9TgW+LW/fhsBVCSjwVXH6YwjcloAC35a3b0PgqgQU+Ko4/TEEbktAgW/L+6bf5gp9U9xTvkyBp2C/zZcq8G04z/wWBZ5Jf+Xv9oy0MuAN/HkF3oAEPwGB1xJQ4NeS8zkENkBAgTcgwU9A4LUEFPi15HwOgQ0QUOANSFjrJ7hCr0V2O39Xgbfj4uq/RIGvjnRzf1CBN6fkej/IM9L1WG71LynwVs34XQicQUCBz4DknyCwVQIKvFUzfhcCZxBQ4DMg+ScIbJWAAm/VzBV+lyv0FSBu/E8o8MYFjfw8BR6ht4/PKvA+PL3qV3pGehW2XX1IgXely49F4P8JKLD/IhDYMQEF3rE8Px0BBfbfAAI7JqDAO5b3uZ/uCv05Qvv/3yvw/h3+bQIFDsv9TzQFDjv2jBSWq8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8oo0kwAAA00SURBVH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kXrE1DgvmMJwwQUOCxXtD4BBe47ljBMQIHDckXrE1DgvmMJwwQUOCxXtD4BBe47ljBMQIHDckXrE1DgvmMJwwQUOCxXtD4BBe47ljBM4N+HfbvcVh13m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矩形 73"/>
          <p:cNvSpPr>
            <a:spLocks noChangeArrowheads="1"/>
          </p:cNvSpPr>
          <p:nvPr/>
        </p:nvSpPr>
        <p:spPr bwMode="auto">
          <a:xfrm>
            <a:off x="1510030" y="481965"/>
            <a:ext cx="1073150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三方海外仓</a:t>
            </a:r>
            <a:r>
              <a:rPr lang="zh-CN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模式下</a:t>
            </a:r>
            <a:r>
              <a:rPr lang="zh-CN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常见问题及</a:t>
            </a:r>
            <a:r>
              <a:rPr lang="zh-CN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解答：</a:t>
            </a:r>
            <a:endParaRPr lang="zh-CN" altLang="en-US" sz="4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70" name="文本框 8"/>
          <p:cNvSpPr txBox="1"/>
          <p:nvPr/>
        </p:nvSpPr>
        <p:spPr>
          <a:xfrm>
            <a:off x="1269365" y="2016125"/>
            <a:ext cx="1589532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Q1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：【待发货审核】状态下的订单，自己一个一个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操作分仓和运输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方式太慢了，系统有什么快捷功能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吗？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：使用【自动分仓规则】。</a:t>
            </a:r>
            <a:b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</a:br>
            <a:b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320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png;base64,iVBORw0KGgoAAAANSUhEUgAAAPAAAAYJCAYAAABvGJR5AAAgAElEQVR4Xu3aMY5kVbpF4RvpYWAwByTcrGAC4GP0KKqGgAljwMuaTMEAqpTpIrXXNjPIyBaoW+o2UEXkiRvn3qXvua8iI/ZabO2n/7zD4n8QQGC3BA67/eV+OAIILArsPwIEdkxAgXcsz09HQIH9N4DAjgko8I7l+ekIKLD/BhDYMQEF3rE8Px0BBfbfAAI7JqDAO5bnpyOgwP4bQGDHBBR4x/L8dAReVeDj8fjtsiw/wIcAAtcjcDqdfnt8fPz1kr94cYHv7++/u7u7+3DJl/i3CCBwHoHn5+dvnp6efj/vXy+X//9CH4/Hn5Zl+fncL/DvEEDgfAKn0+n7S1b44gX+3wK/e/fu/F/mXyKAwN8SeHh4+Ot/d/MCv337lhYEEBgg8P79+0WBBwD6KAIzCSjwTPq+G4FBAgo8CNDHEZhJQIFn0vfdCAwSUOBBgD6OwEwCCjyTvu9GYJCAAg8C9HEEZhJQ4Jn0fTcCgwQUeBCgjyMwk4ACz6TvuxEYJKDAgwB9HIGZBBR4Jn3fjcAgAQUeBOjjCMwkoMAz6ftuBAYJKPAgQB9HYCYBBZ5J33cjMEhAgQcB+jgCMwko8Ez6vhuBQQIKPAjQxxGYSUCBZ9L33QgMElDgQYA+jsBMAgo8k77vRmCQgAIPAvRxBGYSUOCZ9H03AoMEFHgQoI8jMJOAAs+k77sRGCSgwIMAfRyBmQQUeCZ9343AIAEFHgTo4wjMJKDAM+n7bgQGCSjwIEAfR2AmAQWeSd93IzBIQIEHAfo4AjMJKPBM+r4bgUECCjwI0McRmElAgWfS990IDBJQ4EGAPo7ATAJTCzwzuO9GoELg4eHhryin0+n7x8fHX8/NdTj3H/733x2Px5+WZfn50s/59wgg8HkCqxf4/v7+u7u7uw+f/yn+BQIIXErg+fn5m6enp9/P/dzFC/znHz4ej98uy/LDuV/i380hcDgcfnx5efnicDj88fLy8sucX+FbzyVwOp1+u+T/fP7z776qwOf+IP9uLoE3b958OBwOXx4Oh399/PjxH3N/jW9fg4ACr0HV30TgRgQU+EagfQ0CaxBQ4DWo+psI3IiAAt8ItK9BYA0CCrwG1Y38zePx+MeyLF8ty/LPT58+fb2Rn+VnXJGAAl8R5tb+lAJvzcj1f48CX5/pZv6iZ6TNqFjthyjwamj9YQTWJ6DA6zP2DQisRkCBV0PrDyOwPgEFXp+xb0BgNQIKvBra+X/YFXq+g7V/gQKvTXji31fgifBv9NUKfCPQM77GM9IM6rf9TgW+LW/fhsBVCSjwVXH6YwjcloAC35a3b0PgqgQU+Ko4/TEEbktAgW/L+6bf5gp9U9xTvkyBp2C/zZcq8G04z/wWBZ5Jf+Xv9oy0MuAN/HkF3oAEPwGB1xJQ4NeS8zkENkBAgTcgwU9A4LUEFPi15HwOgQ0QUOANSFjrJ7hCr0V2O39Xgbfj4uq/RIGvjnRzf1CBN6fkej/IM9L1WG71LynwVs34XQicQUCBz4DknyCwVQIKvFUzfhcCZxBQ4DMg+ScIbJWAAm/VzBV+lyv0FSBu/E8o8MYFjfw8BR6ht4/PKvA+PL3qV3pGehW2XX1IgXely49F4P8JKLD/IhDYMQEF3rE8Px0BBfbfAAI7JqDAO5b3uZ/uCv05Qvv/3yvw/h3+bQIFDsv9TzQFDjv2jBSWq8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8oo0kwAAA00SURBVH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kXrE1DgvmMJwwQUOCxXtD4BBe47ljBMQIHDckXrE1DgvmMJwwQUOCxXtD4BBe47ljBMQIHDckXrE1DgvmMJwwQUOCxXtD4BBe47ljBM4N+HfbvcVh13m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矩形 73"/>
          <p:cNvSpPr>
            <a:spLocks noChangeArrowheads="1"/>
          </p:cNvSpPr>
          <p:nvPr/>
        </p:nvSpPr>
        <p:spPr bwMode="auto">
          <a:xfrm>
            <a:off x="1510030" y="481965"/>
            <a:ext cx="870839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zh-CN" sz="4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  <a:sym typeface="+mn-ea"/>
              </a:rPr>
              <a:t>3</a:t>
            </a:r>
            <a:r>
              <a:rPr lang="zh-CN" altLang="en-US" sz="4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  <a:sym typeface="+mn-ea"/>
              </a:rPr>
              <a:t>、自发货业务</a:t>
            </a:r>
            <a:endParaRPr lang="zh-CN" altLang="en-US" sz="4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40180" y="1440180"/>
            <a:ext cx="1417828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路径：</a:t>
            </a:r>
            <a:r>
              <a:rPr lang="zh-CN"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订单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--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订单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管理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3645" y="2428875"/>
            <a:ext cx="16084550" cy="68700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792,&quot;width&quot;:2928}"/>
</p:tagLst>
</file>

<file path=ppt/tags/tag2.xml><?xml version="1.0" encoding="utf-8"?>
<p:tagLst xmlns:p="http://schemas.openxmlformats.org/presentationml/2006/main">
  <p:tag name="KSO_WM_UNIT_PLACING_PICTURE_USER_VIEWPORT" val="{&quot;height&quot;:1792,&quot;width&quot;:2928}"/>
</p:tagLst>
</file>

<file path=ppt/tags/tag3.xml><?xml version="1.0" encoding="utf-8"?>
<p:tagLst xmlns:p="http://schemas.openxmlformats.org/presentationml/2006/main">
  <p:tag name="KSO_WM_UNIT_PLACING_PICTURE_USER_VIEWPORT" val="{&quot;height&quot;:1792,&quot;width&quot;:2928}"/>
</p:tagLst>
</file>

<file path=ppt/tags/tag4.xml><?xml version="1.0" encoding="utf-8"?>
<p:tagLst xmlns:p="http://schemas.openxmlformats.org/presentationml/2006/main">
  <p:tag name="KSO_WM_UNIT_PLACING_PICTURE_USER_VIEWPORT" val="{&quot;height&quot;:28800,&quot;width&quot;:21600}"/>
</p:tagLst>
</file>

<file path=ppt/tags/tag5.xml><?xml version="1.0" encoding="utf-8"?>
<p:tagLst xmlns:p="http://schemas.openxmlformats.org/presentationml/2006/main">
  <p:tag name="KSO_WM_UNIT_PLACING_PICTURE_USER_VIEWPORT" val="{&quot;height&quot;:4360,&quot;width&quot;:1119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1098</Words>
  <Application>WPS 演示</Application>
  <PresentationFormat>自定义</PresentationFormat>
  <Paragraphs>75</Paragraphs>
  <Slides>11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阿里巴巴普惠体</vt:lpstr>
      <vt:lpstr>阿里巴巴普惠体 Heavy</vt:lpstr>
      <vt:lpstr>Wingdings</vt:lpstr>
      <vt:lpstr>阿里巴巴普惠体 Light</vt:lpstr>
      <vt:lpstr>Calibri</vt:lpstr>
      <vt:lpstr>思源黑体旧字形 Normal</vt:lpstr>
      <vt:lpstr>微软雅黑 Light</vt:lpstr>
      <vt:lpstr>Arial Unicode MS</vt:lpstr>
      <vt:lpstr>黑体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锦灰</dc:creator>
  <cp:lastModifiedBy>Eccang</cp:lastModifiedBy>
  <cp:revision>1025</cp:revision>
  <dcterms:created xsi:type="dcterms:W3CDTF">2020-02-24T16:53:00Z</dcterms:created>
  <dcterms:modified xsi:type="dcterms:W3CDTF">2021-05-20T03:11:02Z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7E908E45737C4DE7B43770B5F9A4A359</vt:lpwstr>
  </property>
</Properties>
</file>