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722" r:id="rId3"/>
    <p:sldId id="840" r:id="rId5"/>
    <p:sldId id="841" r:id="rId6"/>
    <p:sldId id="842" r:id="rId7"/>
    <p:sldId id="778" r:id="rId8"/>
  </p:sldIdLst>
  <p:sldSz cx="18434050" cy="10369550"/>
  <p:notesSz cx="6858000" cy="9144000"/>
  <p:defaultTextStyle>
    <a:defPPr>
      <a:defRPr lang="zh-CN"/>
    </a:defPPr>
    <a:lvl1pPr marL="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2296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4592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6888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9184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11480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3776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6072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8368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5A1"/>
    <a:srgbClr val="1C0DA2"/>
    <a:srgbClr val="4978D7"/>
    <a:srgbClr val="4049F4"/>
    <a:srgbClr val="2003A3"/>
    <a:srgbClr val="2107A2"/>
    <a:srgbClr val="A7BDE4"/>
    <a:srgbClr val="EBEBEB"/>
    <a:srgbClr val="2B04A5"/>
    <a:srgbClr val="171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2476"/>
  </p:normalViewPr>
  <p:slideViewPr>
    <p:cSldViewPr>
      <p:cViewPr varScale="1">
        <p:scale>
          <a:sx n="64" d="100"/>
          <a:sy n="64" d="100"/>
        </p:scale>
        <p:origin x="504" y="176"/>
      </p:cViewPr>
      <p:guideLst>
        <p:guide orient="horz" pos="3142"/>
        <p:guide pos="57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57041-92CD-4967-BB51-BD52DC0B66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35BB2-EC1E-45E3-8D59-48A973777C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圆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495" y="481965"/>
            <a:ext cx="1033780" cy="777240"/>
          </a:xfrm>
          <a:prstGeom prst="rect">
            <a:avLst/>
          </a:prstGeom>
        </p:spPr>
      </p:pic>
      <p:pic>
        <p:nvPicPr>
          <p:cNvPr id="3" name="图片 2" descr="C:\Users\LAN\Documents\易仓工作包\logo-PNG\PNG\2021.9.14\原色logo.png原色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5761970" y="9457055"/>
            <a:ext cx="2263775" cy="680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280" y="513715"/>
            <a:ext cx="704850" cy="711835"/>
          </a:xfrm>
          <a:prstGeom prst="rect">
            <a:avLst/>
          </a:prstGeom>
        </p:spPr>
      </p:pic>
      <p:pic>
        <p:nvPicPr>
          <p:cNvPr id="2" name="图片 1" descr="C:\Users\LAN\Documents\易仓工作包\logo-PNG\PNG\2021.9.14\原色logo.png原色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5761970" y="9457055"/>
            <a:ext cx="2263775" cy="680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LAN\Documents\易仓工作包\logo-PNG\PNG\2021.9.14\原色logo.png原色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5761970" y="9457055"/>
            <a:ext cx="2263775" cy="680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280" y="513715"/>
            <a:ext cx="704850" cy="711835"/>
          </a:xfrm>
          <a:prstGeom prst="rect">
            <a:avLst/>
          </a:prstGeom>
        </p:spPr>
      </p:pic>
      <p:pic>
        <p:nvPicPr>
          <p:cNvPr id="4" name="图片 3" descr="C:\Users\LAN\Documents\易仓工作包\logo-PNG\PNG\2021.9.14\反白横板.png反白横板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5841980" y="9505315"/>
            <a:ext cx="2226945" cy="668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LAN\Documents\易仓工作包\logo-PNG\PNG\2021.9.14\反白横板.png反白横板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5841980" y="9505315"/>
            <a:ext cx="2226945" cy="668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圆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495" y="481965"/>
            <a:ext cx="1033780" cy="777240"/>
          </a:xfrm>
          <a:prstGeom prst="rect">
            <a:avLst/>
          </a:prstGeom>
        </p:spPr>
      </p:pic>
      <p:pic>
        <p:nvPicPr>
          <p:cNvPr id="2" name="图片 1" descr="C:\Users\LAN\Documents\易仓工作包\logo-PNG\PNG\2021.9.14\反白横板.png反白横板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5841980" y="9505315"/>
            <a:ext cx="2226945" cy="6686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5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ctr" defTabSz="164592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37310" indent="-514350" algn="l" defTabSz="1645920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0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反白横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190" y="393065"/>
            <a:ext cx="3104515" cy="9334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77665" y="2287270"/>
            <a:ext cx="1792605" cy="1792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8"/>
          <p:cNvSpPr txBox="1"/>
          <p:nvPr/>
        </p:nvSpPr>
        <p:spPr>
          <a:xfrm>
            <a:off x="4241800" y="2395855"/>
            <a:ext cx="1663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ECCANG</a:t>
            </a:r>
            <a:endParaRPr lang="en-US" altLang="zh-CN" sz="2800" dirty="0" smtClean="0">
              <a:solidFill>
                <a:srgbClr val="2905A1"/>
              </a:solidFill>
              <a:latin typeface="微软雅黑" panose="020B0503020204020204" charset="-122"/>
              <a:ea typeface="微软雅黑" panose="020B0503020204020204" charset="-122"/>
              <a:cs typeface="阿里巴巴普惠体 Heavy" panose="00020600040101010101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54755" y="2954020"/>
            <a:ext cx="4104005" cy="4104005"/>
          </a:xfrm>
          <a:prstGeom prst="rect">
            <a:avLst/>
          </a:prstGeom>
          <a:solidFill>
            <a:srgbClr val="2905A1"/>
          </a:solidFill>
          <a:ln>
            <a:noFill/>
          </a:ln>
          <a:effectLst>
            <a:outerShdw blurRad="177800" dist="50800" dir="10800000" algn="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790690" y="2917825"/>
            <a:ext cx="4140200" cy="4140200"/>
          </a:xfrm>
          <a:prstGeom prst="ellipse">
            <a:avLst/>
          </a:prstGeom>
          <a:solidFill>
            <a:srgbClr val="4778D6">
              <a:alpha val="24000"/>
            </a:srgbClr>
          </a:solidFill>
          <a:ln>
            <a:noFill/>
          </a:ln>
          <a:effectLst>
            <a:outerShdw blurRad="177800" dist="50800" dir="10800000" algn="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六边形 24"/>
          <p:cNvSpPr/>
          <p:nvPr/>
        </p:nvSpPr>
        <p:spPr>
          <a:xfrm rot="5400000">
            <a:off x="9178925" y="2936240"/>
            <a:ext cx="4728210" cy="4140200"/>
          </a:xfrm>
          <a:prstGeom prst="hexagon">
            <a:avLst/>
          </a:prstGeom>
          <a:solidFill>
            <a:srgbClr val="4778D6">
              <a:alpha val="10000"/>
            </a:srgbClr>
          </a:solidFill>
          <a:ln w="254000">
            <a:noFill/>
            <a:miter lim="800000"/>
          </a:ln>
          <a:effectLst>
            <a:outerShdw blurRad="177800" dist="50800" dir="10800000" algn="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9"/>
          <p:cNvSpPr txBox="1"/>
          <p:nvPr/>
        </p:nvSpPr>
        <p:spPr>
          <a:xfrm>
            <a:off x="4104640" y="3888740"/>
            <a:ext cx="100799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1" spc="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</a:rPr>
              <a:t>FBA</a:t>
            </a:r>
            <a:r>
              <a:rPr lang="zh-CN" altLang="en-US" sz="8000" b="1" spc="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</a:rPr>
              <a:t>货件发货功能</a:t>
            </a:r>
            <a:endParaRPr lang="zh-CN" altLang="en-US" sz="8000" b="1" spc="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</a:endParaRPr>
          </a:p>
          <a:p>
            <a:pPr algn="dist"/>
            <a:r>
              <a:rPr lang="zh-CN" altLang="en-US" sz="8000" b="1" spc="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</a:rPr>
              <a:t>全新上线</a:t>
            </a:r>
            <a:endParaRPr lang="zh-CN" altLang="en-US" sz="8000" b="1" spc="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6477000" y="9139555"/>
            <a:ext cx="5480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深圳市易仓科技有限公司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Heavy" panose="00020600040101010101" pitchFamily="18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41080" y="288290"/>
            <a:ext cx="9580880" cy="9404350"/>
          </a:xfrm>
          <a:prstGeom prst="rect">
            <a:avLst/>
          </a:prstGeom>
          <a:solidFill>
            <a:srgbClr val="2B0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9000808" y="431800"/>
            <a:ext cx="43275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功能支持</a:t>
            </a:r>
            <a:endParaRPr lang="zh-CN" altLang="en-US" sz="4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&amp;pky8724301881&amp;"/>
          <p:cNvPicPr>
            <a:picLocks noChangeAspect="1"/>
          </p:cNvPicPr>
          <p:nvPr/>
        </p:nvPicPr>
        <p:blipFill>
          <a:blip r:embed="rId1">
            <a:grayscl/>
          </a:blip>
          <a:stretch>
            <a:fillRect/>
          </a:stretch>
        </p:blipFill>
        <p:spPr>
          <a:xfrm>
            <a:off x="0" y="-635"/>
            <a:ext cx="8742045" cy="10370820"/>
          </a:xfrm>
          <a:prstGeom prst="rect">
            <a:avLst/>
          </a:prstGeom>
          <a:effectLst>
            <a:outerShdw blurRad="127000" dist="38100" algn="l" rotWithShape="0">
              <a:schemeClr val="tx1">
                <a:lumMod val="85000"/>
                <a:lumOff val="15000"/>
                <a:alpha val="60000"/>
              </a:scheme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9018905" y="1224280"/>
            <a:ext cx="8879205" cy="729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  <a:sym typeface="思源黑体旧字形 Normal" panose="020B0400000000000000" pitchFamily="34" charset="-128"/>
              </a:rPr>
              <a:t>1.支持标发跟踪号，其中</a:t>
            </a:r>
            <a:endParaRPr lang="zh-CN" altLang="en-US" sz="2400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  <a:sym typeface="思源黑体旧字形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  <a:sym typeface="思源黑体旧字形 Normal" panose="020B0400000000000000" pitchFamily="34" charset="-128"/>
              </a:rPr>
              <a:t>美国站点支持 UPS、FedEx、USPS、DHL承运商</a:t>
            </a:r>
            <a:endParaRPr lang="zh-CN" altLang="en-US" sz="2400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  <a:sym typeface="思源黑体旧字形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  <a:sym typeface="思源黑体旧字形 Normal" panose="020B0400000000000000" pitchFamily="34" charset="-128"/>
              </a:rPr>
              <a:t>英国站点支持DPD 、DH、Yodel TNT的承运商</a:t>
            </a:r>
            <a:endParaRPr lang="zh-CN" altLang="en-US" sz="2400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  <a:sym typeface="思源黑体旧字形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endParaRPr lang="zh-CN" altLang="en-US" sz="2400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  <a:sym typeface="思源黑体旧字形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  <a:sym typeface="思源黑体旧字形 Normal" panose="020B0400000000000000" pitchFamily="34" charset="-128"/>
              </a:rPr>
              <a:t>2.通过接口，获取分仓结果，避免分仓结果不满意，无法及时释放库容问题</a:t>
            </a:r>
            <a:endParaRPr lang="zh-CN" altLang="en-US" sz="2400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  <a:sym typeface="思源黑体旧字形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endParaRPr lang="zh-CN" altLang="en-US" sz="2400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  <a:sym typeface="思源黑体旧字形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  <a:sym typeface="思源黑体旧字形 Normal" panose="020B0400000000000000" pitchFamily="34" charset="-128"/>
              </a:rPr>
              <a:t>3.货件状态与Amazon后台保持一致，流程优于后台货件创建，真正实现运营、仓库、采购、物流四大部门协作流程顺畅</a:t>
            </a:r>
            <a:endParaRPr lang="zh-CN" altLang="en-US" sz="2400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  <a:sym typeface="思源黑体旧字形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endParaRPr lang="zh-CN" altLang="en-US" sz="2400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  <a:sym typeface="思源黑体旧字形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  <a:sym typeface="思源黑体旧字形 Normal" panose="020B0400000000000000" pitchFamily="34" charset="-128"/>
              </a:rPr>
              <a:t>4.支持同货件拆分多个发货单，解决库存不足，部分发货业务</a:t>
            </a:r>
            <a:endParaRPr lang="zh-CN" altLang="en-US" sz="2400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  <a:sym typeface="思源黑体旧字形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endParaRPr lang="zh-CN" altLang="en-US" sz="2400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  <a:sym typeface="思源黑体旧字形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  <a:sym typeface="思源黑体旧字形 Normal" panose="020B0400000000000000" pitchFamily="34" charset="-128"/>
              </a:rPr>
              <a:t>5.PDA装箱功能同步上线，实现线下装箱，数据实时回传</a:t>
            </a:r>
            <a:endParaRPr lang="zh-CN" altLang="en-US" sz="2400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  <a:sym typeface="思源黑体旧字形 Normal" panose="020B04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481965"/>
            <a:ext cx="5897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逻辑框架图</a:t>
            </a:r>
            <a:endParaRPr lang="zh-CN" alt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FBA货件创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35" y="0"/>
            <a:ext cx="16576040" cy="104000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481965"/>
            <a:ext cx="5897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相关配置项使用场景说明</a:t>
            </a:r>
            <a:endParaRPr lang="zh-CN" alt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76580" y="360045"/>
          <a:ext cx="17637760" cy="8665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480"/>
                <a:gridCol w="12400280"/>
              </a:tblGrid>
              <a:tr h="8870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配置项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使用场景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8877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启动备货计划审核流程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针对内部对货件有审核流程的，可开启此配置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8870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创建货件后自动生成发货单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开启后，货件创建后，自动生成发货单，无需运营</a:t>
                      </a:r>
                      <a:r>
                        <a:rPr lang="en-US" alt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销售手动生成发货单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8870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自动同步货件（近</a:t>
                      </a:r>
                      <a:r>
                        <a:rPr lang="en-US" altLang="zh-CN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个月）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开启后，可拉取后台近</a:t>
                      </a:r>
                      <a:r>
                        <a:rPr lang="en-US" alt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个月的全部货件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（同步后，系统货件状态与后台保持一致）</a:t>
                      </a:r>
                      <a:endParaRPr lang="en-US" altLang="zh-CN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8877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自动分配库存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开启后，无需指定发货批次，系统按照先进先出原则分配；反之，需手动指定批次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8870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使用中转仓无目的仓库存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针对采购环节采用了【直发】模式，且采购仓库为中转仓的库存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6800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提交货件后可以更新货件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在【已创建】状态，支持更新计划量，且同步至后台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8870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发后仓库支持选择【标准】类型仓库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针对系统中设置的【标准】类型的仓库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标准仓也当中转仓使用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8877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根据预检结果分配在途量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仅针对工厂代发模式，且使用了预检流程，需预检通过后，方可使用在途库存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8870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更新</a:t>
                      </a:r>
                      <a:r>
                        <a:rPr lang="en-US" altLang="zh-CN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Amazon</a:t>
                      </a: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货件的计划发货量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当装箱数量与计划量不一致时，是否更新最终发货量到后台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（此时会调用接口，检查是否超库容）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开启：则更新最终的发货量，不开启，则不更新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5478145" y="1308100"/>
            <a:ext cx="7477760" cy="7477760"/>
          </a:xfrm>
          <a:prstGeom prst="ellipse">
            <a:avLst/>
          </a:prstGeom>
          <a:solidFill>
            <a:srgbClr val="290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147945" y="1308100"/>
            <a:ext cx="7808595" cy="7700645"/>
          </a:xfrm>
          <a:prstGeom prst="ellipse">
            <a:avLst/>
          </a:prstGeom>
          <a:blipFill rotWithShape="1">
            <a:blip r:embed="rId1">
              <a:alphaModFix amt="15000"/>
            </a:blip>
            <a:stretch>
              <a:fillRect l="-19000" t="-5000" r="-23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3" name="圆角矩形 2"/>
          <p:cNvSpPr/>
          <p:nvPr/>
        </p:nvSpPr>
        <p:spPr>
          <a:xfrm>
            <a:off x="3926840" y="4361180"/>
            <a:ext cx="10580370" cy="1371600"/>
          </a:xfrm>
          <a:prstGeom prst="roundRect">
            <a:avLst>
              <a:gd name="adj" fmla="val 50000"/>
            </a:avLst>
          </a:prstGeom>
          <a:solidFill>
            <a:srgbClr val="2905A1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9"/>
          <p:cNvSpPr txBox="1"/>
          <p:nvPr/>
        </p:nvSpPr>
        <p:spPr>
          <a:xfrm>
            <a:off x="6816090" y="4539615"/>
            <a:ext cx="51403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spc="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</a:rPr>
              <a:t>THANKS</a:t>
            </a:r>
            <a:endParaRPr lang="en-US" altLang="zh-CN" sz="6000" spc="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图片 1" descr="反白横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00" y="2232660"/>
            <a:ext cx="3104515" cy="9334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dcae883e-9e7b-4199-ad7f-3862d8f5ca86}"/>
  <p:tag name="TABLE_ENDDRAG_ORIGIN_RECT" val="1388*682"/>
  <p:tag name="TABLE_ENDDRAG_RECT" val="43*125*1388*68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WPS 演示</Application>
  <PresentationFormat>自定义</PresentationFormat>
  <Paragraphs>73</Paragraphs>
  <Slides>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阿里巴巴普惠体 Heavy</vt:lpstr>
      <vt:lpstr>阿里巴巴普惠体</vt:lpstr>
      <vt:lpstr>阿里巴巴普惠体 Light</vt:lpstr>
      <vt:lpstr>思源黑体旧字形 Normal</vt:lpstr>
      <vt:lpstr>黑体</vt:lpstr>
      <vt:lpstr>微软雅黑 Light</vt:lpstr>
      <vt:lpstr>Calibri</vt:lpstr>
      <vt:lpstr>Arial Unicode MS</vt:lpstr>
      <vt:lpstr>阿里巴巴普惠体 Medium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锦灰</dc:creator>
  <cp:lastModifiedBy>Acrylic</cp:lastModifiedBy>
  <cp:revision>832</cp:revision>
  <dcterms:created xsi:type="dcterms:W3CDTF">2020-02-24T16:53:00Z</dcterms:created>
  <dcterms:modified xsi:type="dcterms:W3CDTF">2021-11-11T06:10:53Z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93D42F55D76E4DE2A8C9E0E5C773EB6C</vt:lpwstr>
  </property>
</Properties>
</file>